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92" r:id="rId3"/>
    <p:sldId id="257" r:id="rId4"/>
    <p:sldId id="258" r:id="rId5"/>
    <p:sldId id="260" r:id="rId6"/>
    <p:sldId id="261" r:id="rId7"/>
    <p:sldId id="267" r:id="rId8"/>
    <p:sldId id="268" r:id="rId9"/>
    <p:sldId id="269" r:id="rId10"/>
    <p:sldId id="263" r:id="rId11"/>
    <p:sldId id="264" r:id="rId12"/>
    <p:sldId id="265" r:id="rId13"/>
    <p:sldId id="266" r:id="rId14"/>
    <p:sldId id="270" r:id="rId15"/>
    <p:sldId id="271" r:id="rId16"/>
    <p:sldId id="29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0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87" autoAdjust="0"/>
  </p:normalViewPr>
  <p:slideViewPr>
    <p:cSldViewPr snapToGrid="0">
      <p:cViewPr>
        <p:scale>
          <a:sx n="50" d="100"/>
          <a:sy n="50" d="100"/>
        </p:scale>
        <p:origin x="12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7A9C7-1980-4490-B274-5AA4CD0F337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4886C-4190-4213-8B6E-F3DC10F36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7F07-1250-4CCE-B198-1B2887014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3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design choice is related to expressing logic?</a:t>
            </a:r>
          </a:p>
          <a:p>
            <a:r>
              <a:rPr lang="en-US" dirty="0"/>
              <a:t>Templates or components require conditional rendering.</a:t>
            </a:r>
          </a:p>
          <a:p>
            <a:r>
              <a:rPr lang="en-US" dirty="0"/>
              <a:t>They may display some content only if the condition is true or might require loops to repeat the content.</a:t>
            </a:r>
          </a:p>
          <a:p>
            <a:endParaRPr lang="en-US" dirty="0"/>
          </a:p>
          <a:p>
            <a:r>
              <a:rPr lang="en-US" dirty="0"/>
              <a:t>How should this be expressed?</a:t>
            </a:r>
          </a:p>
          <a:p>
            <a:r>
              <a:rPr lang="en-US" dirty="0"/>
              <a:t>We can either do this by embedding code in HTML or embedding HTML in code..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5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embed code in html, the template takes the form of an HTML file with extensions.</a:t>
            </a:r>
          </a:p>
          <a:p>
            <a:r>
              <a:rPr lang="en-US" dirty="0"/>
              <a:t>This is quite popular for server-side rendering frameworks such as PHP, ColdFusion, and JSP.</a:t>
            </a:r>
          </a:p>
          <a:p>
            <a:r>
              <a:rPr lang="en-US" dirty="0"/>
              <a:t>This typically uses another language to express the logic, such as JAVA or C.</a:t>
            </a:r>
          </a:p>
          <a:p>
            <a:r>
              <a:rPr lang="en-US" dirty="0"/>
              <a:t>The main drawback is that the logic cannot be statically analyzed, and type checked.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3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approach is the one taken by React, which is embedding html in Typescript/</a:t>
            </a:r>
            <a:r>
              <a:rPr lang="en-US" dirty="0" err="1"/>
              <a:t>javascript</a:t>
            </a:r>
            <a:r>
              <a:rPr lang="en-US" dirty="0"/>
              <a:t>.</a:t>
            </a:r>
          </a:p>
          <a:p>
            <a:r>
              <a:rPr lang="en-US" dirty="0"/>
              <a:t>But how do we do this?</a:t>
            </a:r>
          </a:p>
          <a:p>
            <a:r>
              <a:rPr lang="en-US" dirty="0"/>
              <a:t>We extend the language to include the additional features that we want. </a:t>
            </a:r>
          </a:p>
          <a:p>
            <a:r>
              <a:rPr lang="en-US" dirty="0"/>
              <a:t>This creates a new language called Reactive JS/TS with the extension </a:t>
            </a:r>
            <a:r>
              <a:rPr lang="en-US" dirty="0" err="1"/>
              <a:t>jsx</a:t>
            </a:r>
            <a:r>
              <a:rPr lang="en-US" dirty="0"/>
              <a:t> and </a:t>
            </a:r>
            <a:r>
              <a:rPr lang="en-US" dirty="0" err="1"/>
              <a:t>tsx</a:t>
            </a:r>
            <a:r>
              <a:rPr lang="en-US" dirty="0"/>
              <a:t> respectively.</a:t>
            </a:r>
          </a:p>
          <a:p>
            <a:r>
              <a:rPr lang="en-US" dirty="0"/>
              <a:t>Since this is a completely new language, the browsers do not run it natively.</a:t>
            </a:r>
          </a:p>
          <a:p>
            <a:r>
              <a:rPr lang="en-US" dirty="0"/>
              <a:t>We need to use some tools to compile the code to </a:t>
            </a:r>
            <a:r>
              <a:rPr lang="en-US" dirty="0" err="1"/>
              <a:t>javascript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4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finally, we are going to talk about React!</a:t>
            </a:r>
          </a:p>
          <a:p>
            <a:endParaRPr lang="en-US" dirty="0"/>
          </a:p>
          <a:p>
            <a:r>
              <a:rPr lang="en-US" dirty="0"/>
              <a:t>React is a front end framework for building components.</a:t>
            </a:r>
          </a:p>
          <a:p>
            <a:endParaRPr lang="en-US" dirty="0"/>
          </a:p>
          <a:p>
            <a:r>
              <a:rPr lang="en-US" dirty="0"/>
              <a:t>It was created by Facebook in May of 2013.</a:t>
            </a:r>
          </a:p>
          <a:p>
            <a:endParaRPr lang="en-US" dirty="0"/>
          </a:p>
          <a:p>
            <a:r>
              <a:rPr lang="en-US" dirty="0"/>
              <a:t>It provides powerful abstractions for creating and describing components.</a:t>
            </a:r>
          </a:p>
          <a:p>
            <a:endParaRPr lang="en-US" dirty="0"/>
          </a:p>
          <a:p>
            <a:r>
              <a:rPr lang="en-US" dirty="0"/>
              <a:t>Some of the key concepts that we will cover include:</a:t>
            </a:r>
          </a:p>
          <a:p>
            <a:r>
              <a:rPr lang="en-US" dirty="0"/>
              <a:t>Embedding HTML in Typescript.</a:t>
            </a:r>
          </a:p>
          <a:p>
            <a:r>
              <a:rPr lang="en-US" dirty="0"/>
              <a:t>Tracking application state.</a:t>
            </a:r>
          </a:p>
          <a:p>
            <a:r>
              <a:rPr lang="en-US" dirty="0"/>
              <a:t>And how React automatically and efficiently re-renders parts of the page through a process called reconciliation.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48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 is and has been among the most popular frameworks for front end development for the past few years.</a:t>
            </a:r>
          </a:p>
          <a:p>
            <a:r>
              <a:rPr lang="en-US" dirty="0"/>
              <a:t>A lot of applications that we use everyday use React.</a:t>
            </a:r>
          </a:p>
          <a:p>
            <a:r>
              <a:rPr lang="en-US" dirty="0"/>
              <a:t>Some of these include Facebook, Instagram, </a:t>
            </a:r>
            <a:r>
              <a:rPr lang="en-US" dirty="0" err="1"/>
              <a:t>AirBNB</a:t>
            </a:r>
            <a:r>
              <a:rPr lang="en-US" dirty="0"/>
              <a:t>, Netflix and Twitter.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5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talk a little bit about the evolution of react from using class components to functional components.</a:t>
            </a:r>
          </a:p>
          <a:p>
            <a:r>
              <a:rPr lang="en-US" dirty="0"/>
              <a:t>There are two ways of defining classes in React. It can either be a class or a function.</a:t>
            </a:r>
          </a:p>
          <a:p>
            <a:r>
              <a:rPr lang="en-US" dirty="0"/>
              <a:t>If you are already familiar with react, you have seen class components such as the one shown on the left.</a:t>
            </a:r>
          </a:p>
          <a:p>
            <a:r>
              <a:rPr lang="en-US" dirty="0"/>
              <a:t>Starting with React version 16.8, hooks were added to functional components.</a:t>
            </a:r>
          </a:p>
          <a:p>
            <a:r>
              <a:rPr lang="en-US" dirty="0"/>
              <a:t>The React team recommends using functional components, and we will be using them in this course.</a:t>
            </a:r>
          </a:p>
          <a:p>
            <a:r>
              <a:rPr lang="en-US" dirty="0"/>
              <a:t>The React team also plans on adding more features to them going forward.</a:t>
            </a:r>
          </a:p>
          <a:p>
            <a:r>
              <a:rPr lang="en-US" dirty="0"/>
              <a:t>One thing to node is that both the approaches have their own pros and cons, and neither of the approaches is wrong.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23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know, React uses an extended syntax to include HTML in Typescript.</a:t>
            </a:r>
          </a:p>
          <a:p>
            <a:r>
              <a:rPr lang="en-US" dirty="0"/>
              <a:t>This allows us to use HTML as an expression in typescript.</a:t>
            </a:r>
          </a:p>
          <a:p>
            <a:r>
              <a:rPr lang="en-US" dirty="0"/>
              <a:t>An example of this is returning an html element instead of a value or variable.</a:t>
            </a:r>
          </a:p>
          <a:p>
            <a:r>
              <a:rPr lang="en-US" dirty="0"/>
              <a:t>This allows the html to be checked for correct syntax.</a:t>
            </a:r>
          </a:p>
          <a:p>
            <a:r>
              <a:rPr lang="en-US" dirty="0"/>
              <a:t>And within this html element, we can add expressions using the curly braces.</a:t>
            </a:r>
          </a:p>
          <a:p>
            <a:r>
              <a:rPr lang="en-US" dirty="0"/>
              <a:t>For example, writing 5 + 2 in the curly braces would print 7 in the html. </a:t>
            </a:r>
          </a:p>
          <a:p>
            <a:r>
              <a:rPr lang="en-US" dirty="0"/>
              <a:t>Similarly, calling the function foo() would evaluate the value that foo returns. </a:t>
            </a:r>
          </a:p>
          <a:p>
            <a:r>
              <a:rPr lang="en-US" dirty="0"/>
              <a:t>We can use this expression to bind data from our component to the html.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0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code snippet shows a React component called </a:t>
            </a:r>
            <a:r>
              <a:rPr lang="en-US" dirty="0" err="1"/>
              <a:t>HelloMessage</a:t>
            </a:r>
            <a:r>
              <a:rPr lang="en-US" dirty="0"/>
              <a:t>.</a:t>
            </a:r>
          </a:p>
          <a:p>
            <a:r>
              <a:rPr lang="en-US" dirty="0"/>
              <a:t>In typescript, a component is declared by defining a function which must start with a capital letter.</a:t>
            </a:r>
          </a:p>
          <a:p>
            <a:r>
              <a:rPr lang="en-US" dirty="0"/>
              <a:t>Every component must return some html, and in this case, we return “Hello World”.</a:t>
            </a:r>
          </a:p>
          <a:p>
            <a:r>
              <a:rPr lang="en-US" dirty="0"/>
              <a:t>This component contains no logic or data and is a static component which will return the same html every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3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customize the </a:t>
            </a:r>
            <a:r>
              <a:rPr lang="en-US" dirty="0" err="1"/>
              <a:t>behaviour</a:t>
            </a:r>
            <a:r>
              <a:rPr lang="en-US" dirty="0"/>
              <a:t> of our </a:t>
            </a:r>
            <a:r>
              <a:rPr lang="en-US" dirty="0" err="1"/>
              <a:t>HelloMessage</a:t>
            </a:r>
            <a:r>
              <a:rPr lang="en-US" dirty="0"/>
              <a:t> component by letting it keep track of some data.</a:t>
            </a:r>
          </a:p>
          <a:p>
            <a:r>
              <a:rPr lang="en-US" dirty="0"/>
              <a:t>This can be achieved in 2 ways: by using properties, or by using state.</a:t>
            </a:r>
          </a:p>
          <a:p>
            <a:r>
              <a:rPr lang="en-US" dirty="0"/>
              <a:t>Properties of components are like attributes of html elements. </a:t>
            </a:r>
          </a:p>
          <a:p>
            <a:r>
              <a:rPr lang="en-US" dirty="0"/>
              <a:t>Every component takes in an optional argument which contains the properties (usually called props).</a:t>
            </a:r>
          </a:p>
          <a:p>
            <a:r>
              <a:rPr lang="en-US" dirty="0"/>
              <a:t>These should be immutable and should never be updated within the component.</a:t>
            </a:r>
          </a:p>
          <a:p>
            <a:r>
              <a:rPr lang="en-US" dirty="0"/>
              <a:t>A parent may create a new component with new properties.</a:t>
            </a:r>
          </a:p>
          <a:p>
            <a:r>
              <a:rPr lang="en-US" dirty="0"/>
              <a:t>In this example, we have modified the </a:t>
            </a:r>
            <a:r>
              <a:rPr lang="en-US" dirty="0" err="1"/>
              <a:t>HelloMessage</a:t>
            </a:r>
            <a:r>
              <a:rPr lang="en-US" dirty="0"/>
              <a:t> component to display the value of an attribute called name.</a:t>
            </a:r>
          </a:p>
          <a:p>
            <a:r>
              <a:rPr lang="en-US" dirty="0"/>
              <a:t>And this attribute is being set to Satya in the parent component.</a:t>
            </a:r>
          </a:p>
          <a:p>
            <a:endParaRPr lang="en-US" dirty="0"/>
          </a:p>
          <a:p>
            <a:r>
              <a:rPr lang="en-US" dirty="0"/>
              <a:t>States on the other hand, are internal data of the component.</a:t>
            </a:r>
          </a:p>
          <a:p>
            <a:r>
              <a:rPr lang="en-US" dirty="0"/>
              <a:t>These can and should change during the lifecycle of the component.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00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back to the example of the like button component, we can now differentiate between the state and properties.</a:t>
            </a:r>
          </a:p>
          <a:p>
            <a:r>
              <a:rPr lang="en-US" dirty="0"/>
              <a:t>Whether the post is liked or not is internal to the component and changes throughout the lifecycle.</a:t>
            </a:r>
          </a:p>
          <a:p>
            <a:r>
              <a:rPr lang="en-US" dirty="0"/>
              <a:t>This is the state of the component.</a:t>
            </a:r>
          </a:p>
          <a:p>
            <a:r>
              <a:rPr lang="en-US" dirty="0"/>
              <a:t>The post that this component is associated with does not change, and is the property of this component.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0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this lesson, you should be able to explain how component reuse simplifies application development.</a:t>
            </a:r>
          </a:p>
          <a:p>
            <a:r>
              <a:rPr lang="en-US" dirty="0"/>
              <a:t>And you should understand how the React framework binds data, and changes to the data to the user interface, making the development of interactive web applications easier.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83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know what properties are, let us see what state is.</a:t>
            </a:r>
          </a:p>
          <a:p>
            <a:r>
              <a:rPr lang="en-US" dirty="0"/>
              <a:t>State is all internal component data. And when this data is updated, it should trigger an update to the UI.</a:t>
            </a:r>
          </a:p>
          <a:p>
            <a:r>
              <a:rPr lang="en-US" dirty="0"/>
              <a:t>State is stored as variables in the component.</a:t>
            </a:r>
          </a:p>
          <a:p>
            <a:r>
              <a:rPr lang="en-US" dirty="0"/>
              <a:t>It is created by calling the </a:t>
            </a:r>
            <a:r>
              <a:rPr lang="en-US" dirty="0" err="1"/>
              <a:t>useState</a:t>
            </a:r>
            <a:r>
              <a:rPr lang="en-US" dirty="0"/>
              <a:t> function().</a:t>
            </a:r>
          </a:p>
          <a:p>
            <a:r>
              <a:rPr lang="en-US" dirty="0"/>
              <a:t>The use state function returns an array of 2 elements: the first is a state variable, and the second is a setter for that variable.</a:t>
            </a:r>
          </a:p>
          <a:p>
            <a:r>
              <a:rPr lang="en-US" dirty="0"/>
              <a:t>We can set a default value for the state by passing 1 argument to the </a:t>
            </a:r>
            <a:r>
              <a:rPr lang="en-US" dirty="0" err="1"/>
              <a:t>useState</a:t>
            </a:r>
            <a:r>
              <a:rPr lang="en-US" dirty="0"/>
              <a:t>() function call.</a:t>
            </a:r>
          </a:p>
          <a:p>
            <a:r>
              <a:rPr lang="en-US" dirty="0"/>
              <a:t>All other updates to state must be made through the setter function.</a:t>
            </a:r>
          </a:p>
          <a:p>
            <a:r>
              <a:rPr lang="en-US" dirty="0"/>
              <a:t>The </a:t>
            </a:r>
            <a:r>
              <a:rPr lang="en-US" dirty="0" err="1"/>
              <a:t>useState</a:t>
            </a:r>
            <a:r>
              <a:rPr lang="en-US" dirty="0"/>
              <a:t> function needs to be imported from react in the component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46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does react automatically update the html?</a:t>
            </a:r>
          </a:p>
          <a:p>
            <a:r>
              <a:rPr lang="en-US" dirty="0"/>
              <a:t>When an event occurs in the application, which could be some user interaction like clicking a button, or a network request completing, </a:t>
            </a:r>
          </a:p>
          <a:p>
            <a:r>
              <a:rPr lang="en-US" dirty="0"/>
              <a:t>Your code updates the state of the component.</a:t>
            </a:r>
          </a:p>
          <a:p>
            <a:endParaRPr lang="en-US" dirty="0"/>
          </a:p>
          <a:p>
            <a:r>
              <a:rPr lang="en-US" dirty="0"/>
              <a:t>This update must occur through the setter, and the state variable should be updated directly.</a:t>
            </a:r>
          </a:p>
          <a:p>
            <a:r>
              <a:rPr lang="en-US" dirty="0"/>
              <a:t>When the setter is called, the application automatically re-renders the HTML.</a:t>
            </a:r>
          </a:p>
          <a:p>
            <a:endParaRPr lang="en-US" dirty="0"/>
          </a:p>
          <a:p>
            <a:r>
              <a:rPr lang="en-US" dirty="0"/>
              <a:t>The framework compares the previously rendered state with the current state, and only updates part of the UI which have changed.</a:t>
            </a:r>
          </a:p>
          <a:p>
            <a:r>
              <a:rPr lang="en-US" dirty="0"/>
              <a:t>This is called reconciliation and makes React very efficient. More on this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20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see an example of using state.</a:t>
            </a:r>
          </a:p>
          <a:p>
            <a:r>
              <a:rPr lang="en-US" dirty="0"/>
              <a:t>Suppose we want to show the current date in our application.</a:t>
            </a:r>
          </a:p>
          <a:p>
            <a:r>
              <a:rPr lang="en-US" dirty="0"/>
              <a:t>We can create a new state variable called date, with a setter for it by calling the </a:t>
            </a:r>
            <a:r>
              <a:rPr lang="en-US" dirty="0" err="1"/>
              <a:t>useState</a:t>
            </a:r>
            <a:r>
              <a:rPr lang="en-US" dirty="0"/>
              <a:t> function.</a:t>
            </a:r>
          </a:p>
          <a:p>
            <a:r>
              <a:rPr lang="en-US" dirty="0"/>
              <a:t>We can pass in the default value as the date object at the time of its creation.</a:t>
            </a:r>
          </a:p>
          <a:p>
            <a:r>
              <a:rPr lang="en-US" dirty="0"/>
              <a:t>Now, when we want to update the state, we can invoke the </a:t>
            </a:r>
            <a:r>
              <a:rPr lang="en-US" dirty="0" err="1"/>
              <a:t>setDate</a:t>
            </a:r>
            <a:r>
              <a:rPr lang="en-US" dirty="0"/>
              <a:t> function with the new Date.</a:t>
            </a:r>
          </a:p>
          <a:p>
            <a:r>
              <a:rPr lang="en-US" dirty="0"/>
              <a:t>Doing so will automatically render the html with the updated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7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a working component, we can use this component in other components.</a:t>
            </a:r>
          </a:p>
          <a:p>
            <a:r>
              <a:rPr lang="en-US" dirty="0"/>
              <a:t>We can create an HTML element with the same name as the function of our component in the HTML of other components.</a:t>
            </a:r>
          </a:p>
          <a:p>
            <a:r>
              <a:rPr lang="en-US" dirty="0"/>
              <a:t>In this example, we have the </a:t>
            </a:r>
            <a:r>
              <a:rPr lang="en-US" dirty="0" err="1"/>
              <a:t>LikeButton</a:t>
            </a:r>
            <a:r>
              <a:rPr lang="en-US" dirty="0"/>
              <a:t> and </a:t>
            </a:r>
            <a:r>
              <a:rPr lang="en-US" dirty="0" err="1"/>
              <a:t>CommentButton</a:t>
            </a:r>
            <a:r>
              <a:rPr lang="en-US" dirty="0"/>
              <a:t> nested in another component.</a:t>
            </a:r>
          </a:p>
          <a:p>
            <a:r>
              <a:rPr lang="en-US" dirty="0"/>
              <a:t>The parent component establishes ownership by creating these components in its rendered html.</a:t>
            </a:r>
          </a:p>
          <a:p>
            <a:r>
              <a:rPr lang="en-US" dirty="0"/>
              <a:t>It can also pass data to the child components by using their props. </a:t>
            </a:r>
          </a:p>
          <a:p>
            <a:r>
              <a:rPr lang="en-US" dirty="0"/>
              <a:t>Here, the state post of the parent component is passed to the post property of the children.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46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import thing to note is that the Data flows down </a:t>
            </a:r>
            <a:r>
              <a:rPr lang="en-US" dirty="0" err="1"/>
              <a:t>i.e</a:t>
            </a:r>
            <a:r>
              <a:rPr lang="en-US" dirty="0"/>
              <a:t> from parent component to child component in React.</a:t>
            </a:r>
          </a:p>
          <a:p>
            <a:r>
              <a:rPr lang="en-US" dirty="0"/>
              <a:t>Thus, state that is common to multiple components should be owned by a common ancestor.</a:t>
            </a:r>
          </a:p>
          <a:p>
            <a:r>
              <a:rPr lang="en-US" dirty="0"/>
              <a:t>This can be passed to the child components as properties.</a:t>
            </a:r>
          </a:p>
          <a:p>
            <a:endParaRPr lang="en-US" dirty="0"/>
          </a:p>
          <a:p>
            <a:r>
              <a:rPr lang="en-US" dirty="0"/>
              <a:t>When he child components want to update this state, they should invoke a handler on the common ancestor.</a:t>
            </a:r>
          </a:p>
          <a:p>
            <a:endParaRPr lang="en-US" dirty="0"/>
          </a:p>
          <a:p>
            <a:r>
              <a:rPr lang="en-US" dirty="0"/>
              <a:t>The handler function should be passed to the descendants as a prop.</a:t>
            </a:r>
          </a:p>
          <a:p>
            <a:r>
              <a:rPr lang="en-US" dirty="0"/>
              <a:t>Let us look at an example to understand this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 the example of a simple component called counter, which increments the number every time a button is clicked.</a:t>
            </a:r>
          </a:p>
          <a:p>
            <a:r>
              <a:rPr lang="en-US" dirty="0"/>
              <a:t>This component has 1 state variable called count.</a:t>
            </a:r>
          </a:p>
          <a:p>
            <a:r>
              <a:rPr lang="en-US" dirty="0"/>
              <a:t>The component has 2 child components, display and button.</a:t>
            </a:r>
          </a:p>
          <a:p>
            <a:r>
              <a:rPr lang="en-US" dirty="0"/>
              <a:t>When the button component is clicked, it wants to increment count, which will then re-render the display component.</a:t>
            </a:r>
          </a:p>
          <a:p>
            <a:r>
              <a:rPr lang="en-US" dirty="0"/>
              <a:t>Thus, we declare state on the common ancestor, which is counter.</a:t>
            </a:r>
          </a:p>
          <a:p>
            <a:r>
              <a:rPr lang="en-US" dirty="0"/>
              <a:t>We create a handler function called </a:t>
            </a:r>
            <a:r>
              <a:rPr lang="en-US" dirty="0" err="1"/>
              <a:t>increateCount</a:t>
            </a:r>
            <a:r>
              <a:rPr lang="en-US" dirty="0"/>
              <a:t> which updates the state variable.</a:t>
            </a:r>
          </a:p>
          <a:p>
            <a:r>
              <a:rPr lang="en-US" dirty="0"/>
              <a:t>The count is passed as a prop to Display, and </a:t>
            </a:r>
            <a:r>
              <a:rPr lang="en-US" dirty="0" err="1"/>
              <a:t>incrementCount</a:t>
            </a:r>
            <a:r>
              <a:rPr lang="en-US" dirty="0"/>
              <a:t> as a prop to Button.</a:t>
            </a:r>
          </a:p>
          <a:p>
            <a:r>
              <a:rPr lang="en-US" dirty="0"/>
              <a:t>When the button component is clicked, it invokes the increment count function passed as a prop, which updates the count, which updates the display.</a:t>
            </a:r>
          </a:p>
          <a:p>
            <a:r>
              <a:rPr lang="en-US" dirty="0"/>
              <a:t>This is how data flow in React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61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Traditionally, React components consist of 3 lifecycle phases.</a:t>
            </a:r>
          </a:p>
          <a:p>
            <a:r>
              <a:rPr lang="en-US" dirty="0"/>
              <a:t>The first phase is mounting, or when the component first loads.</a:t>
            </a:r>
          </a:p>
          <a:p>
            <a:r>
              <a:rPr lang="en-US" dirty="0"/>
              <a:t>The second phase is updating, or when the state of the component is updates.</a:t>
            </a:r>
          </a:p>
          <a:p>
            <a:r>
              <a:rPr lang="en-US" dirty="0"/>
              <a:t>The thirst phase is unmounting, or when the component is about to be removed from the DOM.</a:t>
            </a:r>
          </a:p>
          <a:p>
            <a:endParaRPr lang="en-US" dirty="0"/>
          </a:p>
          <a:p>
            <a:r>
              <a:rPr lang="en-US" dirty="0"/>
              <a:t>Class components consisted of different methods for each phase, but with functional components, there is a single method called use effect.</a:t>
            </a:r>
          </a:p>
          <a:p>
            <a:r>
              <a:rPr lang="en-US" dirty="0"/>
              <a:t>Use effect needs to be imported from react in the file containing the component.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92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understand the </a:t>
            </a:r>
            <a:r>
              <a:rPr lang="en-US" dirty="0" err="1"/>
              <a:t>useEffect</a:t>
            </a:r>
            <a:r>
              <a:rPr lang="en-US" dirty="0"/>
              <a:t> hook better, consider the example of a simple timer.</a:t>
            </a:r>
          </a:p>
          <a:p>
            <a:r>
              <a:rPr lang="en-US" dirty="0"/>
              <a:t>We have a state variable called seconds, and the component displays the seconds which have elapsed.</a:t>
            </a:r>
          </a:p>
          <a:p>
            <a:r>
              <a:rPr lang="en-US" dirty="0"/>
              <a:t>We also have a method called tick to increment the value of seconds.</a:t>
            </a:r>
          </a:p>
          <a:p>
            <a:r>
              <a:rPr lang="en-US" dirty="0"/>
              <a:t>Now, we need to use the built-in </a:t>
            </a:r>
            <a:r>
              <a:rPr lang="en-US" dirty="0" err="1"/>
              <a:t>SetInterval</a:t>
            </a:r>
            <a:r>
              <a:rPr lang="en-US" dirty="0"/>
              <a:t> method to call the tick function after every second.</a:t>
            </a:r>
          </a:p>
          <a:p>
            <a:r>
              <a:rPr lang="en-US" dirty="0"/>
              <a:t>Let us see how we can use effects to make that happen.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0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the first call to </a:t>
            </a:r>
            <a:r>
              <a:rPr lang="en-US" dirty="0" err="1"/>
              <a:t>useEffect</a:t>
            </a:r>
            <a:r>
              <a:rPr lang="en-US" dirty="0"/>
              <a:t>. This function takes in 2 arguments, 1</a:t>
            </a:r>
            <a:r>
              <a:rPr lang="en-US" baseline="30000" dirty="0"/>
              <a:t>st</a:t>
            </a:r>
            <a:r>
              <a:rPr lang="en-US" dirty="0"/>
              <a:t> is a function, and second is an array.</a:t>
            </a:r>
          </a:p>
          <a:p>
            <a:r>
              <a:rPr lang="en-US" dirty="0"/>
              <a:t>Notice that the 2</a:t>
            </a:r>
            <a:r>
              <a:rPr lang="en-US" baseline="30000" dirty="0"/>
              <a:t>nd</a:t>
            </a:r>
            <a:r>
              <a:rPr lang="en-US" dirty="0"/>
              <a:t> argument for use effect is an empty array. This means that it does not depend on any state variables and should execute only when the component is mounted.</a:t>
            </a:r>
          </a:p>
          <a:p>
            <a:r>
              <a:rPr lang="en-US" dirty="0"/>
              <a:t>We are starting the interval when the component is mounted.</a:t>
            </a:r>
          </a:p>
          <a:p>
            <a:r>
              <a:rPr lang="en-US" dirty="0"/>
              <a:t>We have another arrow function which is returned by this function. </a:t>
            </a:r>
          </a:p>
          <a:p>
            <a:r>
              <a:rPr lang="en-US" dirty="0"/>
              <a:t>The function returned will be executed when the component is about to unmount.</a:t>
            </a:r>
          </a:p>
          <a:p>
            <a:r>
              <a:rPr lang="en-US" dirty="0"/>
              <a:t>This is useful for cleaning up observers and other data to avoid memory leaks.</a:t>
            </a:r>
          </a:p>
          <a:p>
            <a:r>
              <a:rPr lang="en-US" dirty="0"/>
              <a:t>Now, let us look at the second use effect function. This will run every time the state variable seconds is updated and prints the value to console.</a:t>
            </a:r>
          </a:p>
          <a:p>
            <a:r>
              <a:rPr lang="en-US" dirty="0"/>
              <a:t>This can be useful to perform tasks unrelated to the UI rendering but dependent on the state variable.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7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may recall, Reconciliation is the </a:t>
            </a:r>
            <a:r>
              <a:rPr lang="en-US" dirty="0" err="1"/>
              <a:t>React’s</a:t>
            </a:r>
            <a:r>
              <a:rPr lang="en-US" dirty="0"/>
              <a:t> way of efficiently updating the rendered html.</a:t>
            </a:r>
          </a:p>
          <a:p>
            <a:r>
              <a:rPr lang="en-US" dirty="0"/>
              <a:t>It is the process by which it updates the DOM with each new render pass.</a:t>
            </a:r>
          </a:p>
          <a:p>
            <a:r>
              <a:rPr lang="en-US" dirty="0"/>
              <a:t>Consider the case where the card component has 2 child paragraph elements.</a:t>
            </a:r>
          </a:p>
          <a:p>
            <a:r>
              <a:rPr lang="en-US" dirty="0"/>
              <a:t>Assume that the first paragraph component is destroyed. In order to efficiently update the DOM,</a:t>
            </a:r>
          </a:p>
          <a:p>
            <a:r>
              <a:rPr lang="en-US" dirty="0"/>
              <a:t>React destroys the second paragraph element, and updates the test of the first element to the text of the second element.</a:t>
            </a:r>
          </a:p>
          <a:p>
            <a:r>
              <a:rPr lang="en-US" dirty="0"/>
              <a:t>It might appear to the user that the first component was deleted, but in reality, React mutates the first component and deletes the second.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9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HTML is the markup language of the Web.</a:t>
            </a:r>
          </a:p>
          <a:p>
            <a:r>
              <a:rPr lang="en-US" dirty="0"/>
              <a:t>It is a language for describing the structure of a document.</a:t>
            </a:r>
          </a:p>
          <a:p>
            <a:endParaRPr lang="en-US" dirty="0"/>
          </a:p>
          <a:p>
            <a:r>
              <a:rPr lang="en-US" dirty="0"/>
              <a:t>And it does so by denoting the hierarchy of elements in the document.</a:t>
            </a:r>
          </a:p>
          <a:p>
            <a:endParaRPr lang="en-US" dirty="0"/>
          </a:p>
          <a:p>
            <a:r>
              <a:rPr lang="en-US" dirty="0"/>
              <a:t>On the right, we see an article from a newspaper and an electronic version of it.</a:t>
            </a:r>
          </a:p>
          <a:p>
            <a:r>
              <a:rPr lang="en-US" dirty="0"/>
              <a:t>We can see that the article has a title, a subtitle, an image, and multiple paragraphs in it.</a:t>
            </a:r>
          </a:p>
          <a:p>
            <a:r>
              <a:rPr lang="en-US" dirty="0"/>
              <a:t>These are all elements that can be found in html.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60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many cases, we use loops to render multiple elements which have their own state and props, which should not change across multiple render passes.</a:t>
            </a:r>
          </a:p>
          <a:p>
            <a:r>
              <a:rPr lang="en-US" dirty="0"/>
              <a:t>Thus, if we have elements in a loop, the index of the array should not be used as a key, since it will be mutated if the length of the array changes.</a:t>
            </a:r>
          </a:p>
          <a:p>
            <a:r>
              <a:rPr lang="en-US" dirty="0"/>
              <a:t>In order to circumvent this issue, all children should be given a unique ID, not dependent on the list of elements.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9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code snippet shows an example of using an independent array of numbers for assigning keys to the children.</a:t>
            </a:r>
          </a:p>
          <a:p>
            <a:r>
              <a:rPr lang="en-US" dirty="0"/>
              <a:t>Here, the call to map returns a new array of elements with static IDs between 1 to 5 assigned to each element.</a:t>
            </a:r>
          </a:p>
          <a:p>
            <a:r>
              <a:rPr lang="en-US" dirty="0"/>
              <a:t>Thus, even if there was a change in the number of children this ID would remain the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46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summarize, React is a component-based framework developed by </a:t>
            </a:r>
            <a:r>
              <a:rPr lang="en-US" dirty="0" err="1"/>
              <a:t>facebook</a:t>
            </a:r>
            <a:r>
              <a:rPr lang="en-US" dirty="0"/>
              <a:t>.</a:t>
            </a:r>
          </a:p>
          <a:p>
            <a:r>
              <a:rPr lang="en-US" dirty="0"/>
              <a:t>It allows us to efficiently manage state and uses reconciliation to efficiently update the DOM.</a:t>
            </a:r>
          </a:p>
          <a:p>
            <a:r>
              <a:rPr lang="en-US" dirty="0"/>
              <a:t>It maps each component with some HTML and effectively updates them.</a:t>
            </a:r>
          </a:p>
          <a:p>
            <a:r>
              <a:rPr lang="en-US" dirty="0"/>
              <a:t>In the next lecture, we build a small application from scratch to get some hands-on experience on React.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HTML only gives us only static web apps. </a:t>
            </a:r>
          </a:p>
          <a:p>
            <a:r>
              <a:rPr lang="en-US" dirty="0"/>
              <a:t>In order to build more complicated logic and add interactivity, we need to add JavaScript.</a:t>
            </a:r>
          </a:p>
          <a:p>
            <a:endParaRPr lang="en-US" dirty="0"/>
          </a:p>
          <a:p>
            <a:r>
              <a:rPr lang="en-US" dirty="0"/>
              <a:t>If we want to add much more complicated features a such as infinitely scrolling cats where the page automatically loads more data as we scroll, we would want something more than just JavaScript.</a:t>
            </a:r>
          </a:p>
          <a:p>
            <a:r>
              <a:rPr lang="en-US" dirty="0"/>
              <a:t>We need something which brings repeatability and structure to JavaScript, which will make development easy.</a:t>
            </a:r>
          </a:p>
          <a:p>
            <a:r>
              <a:rPr lang="en-US" dirty="0"/>
              <a:t>One framework for doing just that, is React, which we </a:t>
            </a:r>
            <a:r>
              <a:rPr lang="en-US"/>
              <a:t>will look </a:t>
            </a:r>
            <a:r>
              <a:rPr lang="en-US" dirty="0"/>
              <a:t>at </a:t>
            </a:r>
            <a:r>
              <a:rPr lang="en-US"/>
              <a:t>in the further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16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jumping straight into React, let us understand some of the typical properties of web application </a:t>
            </a:r>
            <a:r>
              <a:rPr lang="en-US" dirty="0" err="1"/>
              <a:t>Uis</a:t>
            </a:r>
            <a:r>
              <a:rPr lang="en-US" dirty="0"/>
              <a:t>,</a:t>
            </a:r>
          </a:p>
          <a:p>
            <a:r>
              <a:rPr lang="en-US" dirty="0"/>
              <a:t>And how we build abstractions for web application development?</a:t>
            </a:r>
          </a:p>
          <a:p>
            <a:r>
              <a:rPr lang="en-US" dirty="0"/>
              <a:t>Interactive web apps are made up of widgets.  A widget is an element with which a user interacts.</a:t>
            </a:r>
          </a:p>
          <a:p>
            <a:r>
              <a:rPr lang="en-US" dirty="0"/>
              <a:t>It has visual representation, as well as logic.</a:t>
            </a:r>
          </a:p>
          <a:p>
            <a:r>
              <a:rPr lang="en-US" dirty="0"/>
              <a:t>For example, Clicking on a like button executes some logic related to it. </a:t>
            </a:r>
          </a:p>
          <a:p>
            <a:r>
              <a:rPr lang="en-US" dirty="0"/>
              <a:t>Logic and presentation of a widget are strongly coupled, but different widgets are loosely related.</a:t>
            </a:r>
          </a:p>
          <a:p>
            <a:endParaRPr lang="en-US" dirty="0"/>
          </a:p>
          <a:p>
            <a:r>
              <a:rPr lang="en-US" dirty="0"/>
              <a:t>A widget might appear multiple times on a single page, such as the like and comment widget for each image.</a:t>
            </a:r>
          </a:p>
          <a:p>
            <a:endParaRPr lang="en-US" dirty="0"/>
          </a:p>
          <a:p>
            <a:r>
              <a:rPr lang="en-US" dirty="0"/>
              <a:t>And any changes to the data should update the widget.</a:t>
            </a:r>
          </a:p>
          <a:p>
            <a:r>
              <a:rPr lang="en-US" dirty="0"/>
              <a:t>Such as new images or comments showing up in real time.</a:t>
            </a:r>
          </a:p>
          <a:p>
            <a:endParaRPr lang="en-US" dirty="0"/>
          </a:p>
          <a:p>
            <a:r>
              <a:rPr lang="en-US" dirty="0"/>
              <a:t>But how do we build such widgets?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9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idea here is to use component-oriented design.</a:t>
            </a:r>
          </a:p>
          <a:p>
            <a:r>
              <a:rPr lang="en-US" dirty="0"/>
              <a:t>In order to organize the web page and maximize modularity, the recommended approach is to use components.</a:t>
            </a:r>
          </a:p>
          <a:p>
            <a:r>
              <a:rPr lang="en-US" dirty="0"/>
              <a:t>Components are easy to repeat, cohesive pieces of code, which are loosely coupled to each other.</a:t>
            </a:r>
          </a:p>
          <a:p>
            <a:r>
              <a:rPr lang="en-US" dirty="0"/>
              <a:t>Some examples of components that we see here are the post itself, the like/share/comment buttons, and the comments.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9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Components organize the logic and presentation into a single unit.</a:t>
            </a:r>
          </a:p>
          <a:p>
            <a:r>
              <a:rPr lang="en-US" dirty="0"/>
              <a:t>This includes the state, and the logic necessary to update the state.</a:t>
            </a:r>
          </a:p>
          <a:p>
            <a:r>
              <a:rPr lang="en-US" dirty="0"/>
              <a:t>And it also includes the presentation for rendering this state.</a:t>
            </a:r>
          </a:p>
          <a:p>
            <a:endParaRPr lang="en-US" dirty="0"/>
          </a:p>
          <a:p>
            <a:r>
              <a:rPr lang="en-US" dirty="0"/>
              <a:t>Components also synchronize the state with it’s presentation.</a:t>
            </a:r>
          </a:p>
          <a:p>
            <a:r>
              <a:rPr lang="en-US" dirty="0"/>
              <a:t>Meaning, whenever the state changes, this updated html is rendered to the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0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go a little deeper into components and understand the like button component in terms of the data and presentation it needs to manage.</a:t>
            </a:r>
          </a:p>
          <a:p>
            <a:r>
              <a:rPr lang="en-US" dirty="0"/>
              <a:t>So, what does the like button keep track of?</a:t>
            </a:r>
          </a:p>
          <a:p>
            <a:r>
              <a:rPr lang="en-US" dirty="0"/>
              <a:t>It tracks whether the post is liked or not,</a:t>
            </a:r>
          </a:p>
          <a:p>
            <a:r>
              <a:rPr lang="en-US" dirty="0"/>
              <a:t>And it keeps track of what post it is associated with.</a:t>
            </a:r>
          </a:p>
          <a:p>
            <a:endParaRPr lang="en-US" dirty="0"/>
          </a:p>
          <a:p>
            <a:r>
              <a:rPr lang="en-US" dirty="0"/>
              <a:t>What logic does this button have?</a:t>
            </a:r>
          </a:p>
          <a:p>
            <a:r>
              <a:rPr lang="en-US" dirty="0"/>
              <a:t>When the like status is changed, it sends an update to the server.</a:t>
            </a:r>
          </a:p>
          <a:p>
            <a:endParaRPr lang="en-US" dirty="0"/>
          </a:p>
          <a:p>
            <a:r>
              <a:rPr lang="en-US" dirty="0"/>
              <a:t>And how does it look?</a:t>
            </a:r>
          </a:p>
          <a:p>
            <a:r>
              <a:rPr lang="en-US" dirty="0"/>
              <a:t>It is filled in if the post is liked and is hollow if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12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 few design choices which need be made when building web applications.</a:t>
            </a:r>
          </a:p>
          <a:p>
            <a:r>
              <a:rPr lang="en-US" dirty="0"/>
              <a:t>One such choice is where the template or component should be instantiated?</a:t>
            </a:r>
          </a:p>
          <a:p>
            <a:endParaRPr lang="en-US" dirty="0"/>
          </a:p>
          <a:p>
            <a:r>
              <a:rPr lang="en-US" dirty="0"/>
              <a:t>Some frameworks prefer to compile the templates on the server and then send the html to the browser.</a:t>
            </a:r>
          </a:p>
          <a:p>
            <a:r>
              <a:rPr lang="en-US" dirty="0"/>
              <a:t>Such frameworks include JSP, cold fusion, PHP. This executes logic on the server.</a:t>
            </a:r>
          </a:p>
          <a:p>
            <a:endParaRPr lang="en-US" dirty="0"/>
          </a:p>
          <a:p>
            <a:r>
              <a:rPr lang="en-US" dirty="0"/>
              <a:t>Another approach could be to compile the html in the client’s browser and render the html.</a:t>
            </a:r>
          </a:p>
          <a:p>
            <a:r>
              <a:rPr lang="en-US" dirty="0"/>
              <a:t>Some frameworks which do this are React, Angular, Ember, and many more.</a:t>
            </a:r>
          </a:p>
          <a:p>
            <a:r>
              <a:rPr lang="en-US" dirty="0"/>
              <a:t>This executes logic in the browser and has lower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886C-4190-4213-8B6E-F3DC10F363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5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7096-56A9-499F-A1BA-39EF7FEA9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71AC2-B542-46A3-875A-87786A4EA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FE9D1-47C8-4917-9254-9A22093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68F1F-2C5A-4D44-A9E4-0227305B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EF985-9A5C-4770-A301-E771DECD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6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C34C-466C-44D1-A811-52DED03D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5D5BF-B5D9-473B-9D49-C135DB1C4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C33D6-58DA-4D81-80DD-2479F034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C0912-6DEC-4DF4-9E5F-14255461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721FE-0160-4932-95DF-86A01F69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5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0B643-CCF7-4D82-98D8-409E7E4CE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34A11-695B-4BAF-B53E-389D29C5B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448F1-BE2D-4691-B4EB-10EC1B8B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D72F-8C1C-4EDA-938F-4DD754B5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19BD8-1D6D-45EA-83FE-15579D4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2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7219-6BA5-47F5-B7F1-6B0D754E2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814539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56012-95F5-425E-AD5B-78B7ACF1E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0" y="3237828"/>
            <a:ext cx="1012874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B56B6-995F-4046-9C61-053D0E276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64DE-480B-420F-9649-4F8E696E08E0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E065-1B81-411E-9A3E-A77A78A3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F6926-26F3-46DC-9948-0AFC9748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E862F-A43D-4114-BCB5-88FBB072B5E3}"/>
              </a:ext>
            </a:extLst>
          </p:cNvPr>
          <p:cNvCxnSpPr/>
          <p:nvPr userDrawn="1"/>
        </p:nvCxnSpPr>
        <p:spPr>
          <a:xfrm>
            <a:off x="539260" y="3055777"/>
            <a:ext cx="1081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76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750D-385B-4340-80D6-9B052AFB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52EB-722E-4ED5-8E4A-83E134B1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8D97-33FE-455F-99C1-5F94F8FE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FD4-467E-4EDE-93EA-052F5B39A4E5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71F14-9B49-4770-95DB-8F666E2A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E3BF3-5975-4AB7-B4BC-3D066499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0E7402-9AD9-47A7-9A7C-9E2D251980C6}"/>
              </a:ext>
            </a:extLst>
          </p:cNvPr>
          <p:cNvCxnSpPr/>
          <p:nvPr userDrawn="1"/>
        </p:nvCxnSpPr>
        <p:spPr>
          <a:xfrm>
            <a:off x="838200" y="142905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0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102D-7499-4BDC-8BA2-825474D9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50BCC-FEA6-4C8B-92DD-12ECC6BE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76A10-0098-476E-99F2-6C7151D2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3CBE2-D5BE-47AC-ADC2-9CDFC1D0CF90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9B59-28A4-457E-A9FE-D43E630E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126F7-7826-4EEA-BCF7-F8DB1CC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FB97FE-BFE6-42A0-A36F-BB63DB3E7E5E}"/>
              </a:ext>
            </a:extLst>
          </p:cNvPr>
          <p:cNvCxnSpPr/>
          <p:nvPr userDrawn="1"/>
        </p:nvCxnSpPr>
        <p:spPr>
          <a:xfrm>
            <a:off x="831850" y="4562475"/>
            <a:ext cx="10521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2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F8A4-82FA-4F62-BD67-4673378F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0252-C68E-46D7-AAA5-ABB7CE5E3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52B70-F8CF-48C4-AE1C-C9CF7101D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002AF-9677-413A-B99A-8C8BE955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EDB1-CE74-4951-85A2-0B01C2128E28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D4DCA-3AF1-43DA-9E55-2BF67A61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AD69-C005-4694-9D91-F1A98096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05F67E-03A6-4630-A98D-6CACA3FBDDEF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0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34C9-6E2F-41F7-9D31-6E37FA5B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BC22-43A4-440D-AAD7-465FAB57B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EFE43-C4CC-4FF0-B176-0C879EF2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20B2B-FD99-4575-BC29-4A9B8A50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A5329-47DA-4A08-8E7B-D898E11B7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08467-E7C4-4D3F-99C5-6D3AC3B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EB92-A5C2-4807-A9DC-9EDE6CBFB241}" type="datetime1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2D386-C960-49F4-8E0B-5A602B21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938FD-9718-4972-A4A8-237B1A21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97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9689-97C8-4C74-9DA9-41C0380C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9868A-EEF3-4A9B-8549-9BADCF28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55A0-C911-4F03-82FC-7E5926047D46}" type="datetime1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E0DFD-410D-4C41-9994-4C58047D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0F3D0-5AE9-4747-A0A6-354F0667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EEB6-6E3B-42EF-B771-796D5DACD6D4}"/>
              </a:ext>
            </a:extLst>
          </p:cNvPr>
          <p:cNvCxnSpPr/>
          <p:nvPr userDrawn="1"/>
        </p:nvCxnSpPr>
        <p:spPr>
          <a:xfrm>
            <a:off x="838200" y="1325563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991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7A444-7D99-4911-9642-3917FA60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7EE0-7771-4CD5-9B2B-3550753A54A1}" type="datetime1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82BF4-8CCE-40F5-87BF-30A8215B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81BF9-93A3-4F18-ADE7-E0E4F974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28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5BC0-2C78-4530-B512-097E3FFC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8D3CA-F128-4EAA-A043-41667828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EE186-B06D-4105-84EF-95DBBCFD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86144-00CA-4143-8DA2-416236D7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18B3-0E87-4416-A9B8-D891968C2727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B172-43F1-4139-BF32-2DEDF278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CB3DF-517A-4E87-8D32-82F85C39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1095-F7DE-4DD2-8B80-BCC2E4AF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E0BF-8B34-43AD-860D-62622E4EE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D77B-F47A-4D58-8278-A1D740BD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A3525-520C-4892-8D9D-63118669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4CFE0-C02A-4040-8EFD-68A8F515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0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2A09-5B90-4641-93CD-8F57AD55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1350F3-B3CE-4CFF-8DA5-52A7B3D17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6664C-6D02-4CF4-9578-EE17046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29906-37E8-4C3E-9239-E2780C69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6A42-A091-4468-A075-64A31BE59948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4D540-F8F7-41A2-9AF8-CA9DC367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D207D-A9AE-4993-85BC-0A490AE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4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C82A-A252-4658-90F3-CD841E6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6BDDE-3FD4-4076-B384-750403C87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6770-ADA8-4EC3-8F93-CD06C87E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16D0-8311-4107-9726-6B805E7D05BA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A9407-A07E-4CD6-8B79-2C5C32D3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9943-4565-4756-87D7-A459B5D6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92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161F6-0B3C-4567-ADE2-6CD20FC7B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F20CE-3E28-49C5-A941-80470819E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5335-11AE-43FA-B4FF-7C5C91A9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557A-5C88-417A-A763-5AC779462A5F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B1C4-4B7A-48D9-8638-70DF828B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D15E-A1E1-4C0C-A962-2AD1B80C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7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469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2" y="1562695"/>
            <a:ext cx="8786527" cy="4688086"/>
          </a:xfrm>
          <a:prstGeom prst="rect">
            <a:avLst/>
          </a:prstGeom>
        </p:spPr>
        <p:txBody>
          <a:bodyPr/>
          <a:lstStyle>
            <a:lvl1pPr marL="257166" indent="-257166">
              <a:defRPr>
                <a:solidFill>
                  <a:schemeClr val="tx1"/>
                </a:solidFill>
              </a:defRPr>
            </a:lvl1pPr>
            <a:lvl2pPr marL="514332" indent="-257166">
              <a:spcBef>
                <a:spcPts val="1125"/>
              </a:spcBef>
              <a:defRPr>
                <a:solidFill>
                  <a:schemeClr val="tx1"/>
                </a:solidFill>
              </a:defRPr>
            </a:lvl2pPr>
            <a:lvl3pPr marL="707206" indent="-257166">
              <a:spcBef>
                <a:spcPts val="562"/>
              </a:spcBef>
              <a:defRPr sz="2812">
                <a:solidFill>
                  <a:schemeClr val="tx1"/>
                </a:solidFill>
              </a:defRPr>
            </a:lvl3pPr>
            <a:lvl4pPr marL="900080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4pPr>
            <a:lvl5pPr marL="1092955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27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EF75-7307-42E5-8CC4-C749ABF3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2BC5B-39E3-45A7-B944-49C2F34A6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AB239-F6AB-48D4-80C3-A8A2D9C99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7246-3FAD-4D42-9252-C825E7D9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48365-17DF-487F-9C60-C8302039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2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FDDE-F529-4250-8988-37D5C54C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C3760-1777-44EB-A581-4D850F3E5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01AE-AE27-41C3-BBD1-D7D284D5E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176C8-C896-4909-AE52-EC89BC9E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8DA64-71EE-4475-8BF4-F8F34964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22921-5AC2-46AA-887E-8307FFDA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97E-ED98-4BC3-87B7-E23E65E5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5A4E2-7959-428E-B8F6-99A3DB8B5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D8644-DD8E-457A-A274-10A02AE49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A512A-55A9-4F79-855B-4B5090E5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E9A4A-1C25-4D4B-BCBD-922B95055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4B221-693E-469D-9001-F73ADD56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52B157-A012-40D5-BA3A-6EB31502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92686-A0F7-4ED4-AC7D-CEA36C4D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2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BE99-F182-41AF-B861-D3CDE86A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FFFB4-1A74-4F80-AA21-F81719AA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8ABB6-F3EC-4E85-AA1B-F7837943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9652-7DFE-4F86-ACD7-8420901D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AA116-4DD7-4CBD-A1E6-EE8A583D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967CB-8A09-4C2C-90C1-11743F3C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ED0C5-0ED7-462E-BF75-C57032C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7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DBA2-B071-4E96-8134-349CCD75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E99E-4FE3-4AB4-BFC0-02F4BF24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93A66-B61E-4711-9AF4-203844993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EB2F7-5C6E-4983-8133-30466544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66133-07D6-4399-8698-C8E60C52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46361-C646-45F8-B572-1E419E55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4D4B-1C0C-4349-8421-5609C064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885FC-5E1B-4AB6-86EA-390880417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76A4E-507E-4F7B-9E50-4E06507C6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D96E1-3963-4D3D-92A8-3AC3E7C9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377ED-E30E-4C82-A4D4-E065D3694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F13DC-D153-4816-9685-DBC730E3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457E1-4218-43CF-851C-F793D6C6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0EFEB-A8B6-4FBB-901E-E713597E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174F9-B550-4099-A05C-C5CFB1DB5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AAD48-E27B-4161-9D28-50BCABED4B8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7B3C6-A670-4641-8A31-2ED014EDB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26A1B-29DA-4705-999D-63D1617B6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C223-191D-46DC-B31C-9DE5D0B6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F07A-0B22-4914-812A-DBA02B47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B9C33-4FFB-4197-A3C1-E6E3EB58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E0F7-CC95-4DF1-9224-82B2702A2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7E8-DDEE-43F1-8D9B-F8A1E11DE488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61D0-ED27-4802-A5F0-EFD89884E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E668E-F846-4B39-92B8-B429C92F7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6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5BC5-92E6-4F5A-B981-1C5EE9758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906876" cy="1512429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ym typeface="Helvetica Neue" charset="0"/>
              </a:rPr>
              <a:t>CS 4530: Fundamentals of Software Engineering</a:t>
            </a:r>
            <a:br>
              <a:rPr lang="en-US" altLang="en-US" sz="3200" dirty="0">
                <a:sym typeface="Helvetica Neue" charset="0"/>
              </a:rPr>
            </a:br>
            <a:br>
              <a:rPr lang="en-US" altLang="en-US" sz="3200" dirty="0">
                <a:sym typeface="Helvetica Neue" charset="0"/>
              </a:rPr>
            </a:br>
            <a:r>
              <a:rPr lang="en-US" altLang="en-US" sz="3200" dirty="0">
                <a:sym typeface="Helvetica Neue" charset="0"/>
              </a:rPr>
              <a:t>Lesson 6.2 Introduction to React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C5E2E-7170-455B-A37A-DBAC705C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20B8F-69AA-4637-BB1D-F777887FC123}"/>
              </a:ext>
            </a:extLst>
          </p:cNvPr>
          <p:cNvSpPr/>
          <p:nvPr/>
        </p:nvSpPr>
        <p:spPr>
          <a:xfrm>
            <a:off x="705730" y="58696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59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2022 Released under the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CC BY-SA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59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license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46D7FD96-1B63-43D9-98B8-4FE933905023}"/>
              </a:ext>
            </a:extLst>
          </p:cNvPr>
          <p:cNvSpPr txBox="1">
            <a:spLocks/>
          </p:cNvSpPr>
          <p:nvPr/>
        </p:nvSpPr>
        <p:spPr>
          <a:xfrm>
            <a:off x="539260" y="3429000"/>
            <a:ext cx="10803989" cy="235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Jonathan Bell, Adeel Bhutta, Ferdinand Vesely, Mitch Wand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Khoury College of Computer Sciences</a:t>
            </a:r>
          </a:p>
        </p:txBody>
      </p:sp>
    </p:spTree>
    <p:extLst>
      <p:ext uri="{BB962C8B-B14F-4D97-AF65-F5344CB8AC3E}">
        <p14:creationId xmlns:p14="http://schemas.microsoft.com/office/powerpoint/2010/main" val="3078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66F8-CCA5-44F4-96EE-ABBEFCAB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Expressing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80B8-E05A-4449-9D3C-7E81A2DE0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Templates/components require combining logic with HTML</a:t>
            </a:r>
          </a:p>
          <a:p>
            <a:pPr lvl="1"/>
            <a:r>
              <a:rPr lang="en-US" sz="2800" dirty="0"/>
              <a:t>Conditionals - only display presentation if some expression is true</a:t>
            </a:r>
          </a:p>
          <a:p>
            <a:pPr lvl="1"/>
            <a:r>
              <a:rPr lang="en-US" sz="2800" dirty="0"/>
              <a:t>Loops - repeat this template once for every item in collection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How should this be expressed?</a:t>
            </a:r>
          </a:p>
          <a:p>
            <a:pPr lvl="1"/>
            <a:r>
              <a:rPr lang="en-US" sz="2800" dirty="0"/>
              <a:t>Embed code in HTML (ColdFusion, JSP, Angular) </a:t>
            </a:r>
          </a:p>
          <a:p>
            <a:pPr lvl="1"/>
            <a:r>
              <a:rPr lang="en-US" sz="2800" dirty="0"/>
              <a:t>Embed HTML in code (React)</a:t>
            </a:r>
          </a:p>
        </p:txBody>
      </p:sp>
    </p:spTree>
    <p:extLst>
      <p:ext uri="{BB962C8B-B14F-4D97-AF65-F5344CB8AC3E}">
        <p14:creationId xmlns:p14="http://schemas.microsoft.com/office/powerpoint/2010/main" val="25357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9255-C51F-46B3-BE6E-C2C6A62B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Embedding Code in 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42B2E-FA2B-4E15-9A77-A8E04F768B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Template takes the form of an HTML file, with extensions</a:t>
            </a:r>
          </a:p>
          <a:p>
            <a:pPr lvl="1"/>
            <a:r>
              <a:rPr lang="en-US" sz="2800" dirty="0"/>
              <a:t>Popular for server-side frameworks</a:t>
            </a:r>
          </a:p>
          <a:p>
            <a:pPr lvl="1"/>
            <a:r>
              <a:rPr lang="en-US" sz="2800" dirty="0"/>
              <a:t>Uses another language (e.g., Java, C) or custom language to express logic</a:t>
            </a:r>
          </a:p>
          <a:p>
            <a:pPr lvl="1"/>
            <a:r>
              <a:rPr lang="en-US" sz="2800" dirty="0"/>
              <a:t>Found in frameworks such as PHP, Angular, ColdFusion, ASP (NOT react)</a:t>
            </a:r>
          </a:p>
          <a:p>
            <a:pPr lvl="1"/>
            <a:r>
              <a:rPr lang="en-US" sz="2800" dirty="0"/>
              <a:t>Can’t type check anything</a:t>
            </a:r>
          </a:p>
          <a:p>
            <a:endParaRPr lang="en-US" sz="3200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93AFF05-1DC3-443A-808A-8B51519F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62006" y="1977297"/>
            <a:ext cx="5091794" cy="290340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9456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16F0-B3A0-438D-9543-D0A61CFF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Embedding HTML in TypeScript</a:t>
            </a:r>
            <a:br>
              <a:rPr lang="en-US" dirty="0"/>
            </a:br>
            <a:r>
              <a:rPr lang="en-US" sz="3200" dirty="0"/>
              <a:t>Aka JSX or TSX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F6F0-AF29-40E1-B157-18F8155E63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How do you embed HTML in TypeScript and get syntax checking?</a:t>
            </a:r>
          </a:p>
          <a:p>
            <a:endParaRPr lang="en-US" sz="3200" dirty="0"/>
          </a:p>
          <a:p>
            <a:r>
              <a:rPr lang="en-US" sz="3200" dirty="0"/>
              <a:t>Idea: extend the language: JSX, TSX</a:t>
            </a:r>
          </a:p>
          <a:p>
            <a:pPr lvl="1"/>
            <a:r>
              <a:rPr lang="en-US" sz="2800" dirty="0"/>
              <a:t>JavaScript (or TypeScript) language, with additional feature that expressions may be HTML</a:t>
            </a:r>
          </a:p>
          <a:p>
            <a:pPr lvl="1"/>
            <a:endParaRPr lang="en-US" sz="2800" dirty="0"/>
          </a:p>
          <a:p>
            <a:r>
              <a:rPr lang="en-US" sz="3200" dirty="0"/>
              <a:t>It’s a new language</a:t>
            </a:r>
          </a:p>
          <a:p>
            <a:pPr lvl="1"/>
            <a:r>
              <a:rPr lang="en-US" sz="2800" dirty="0"/>
              <a:t>Browsers do not natively run JSX (or TypeScript)</a:t>
            </a:r>
          </a:p>
          <a:p>
            <a:pPr lvl="1"/>
            <a:r>
              <a:rPr lang="en-US" sz="2800" dirty="0"/>
              <a:t>We use build tools that compile everything into JavaScript</a:t>
            </a: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8F883-3E76-4290-8812-BE9A42B8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97" y="1825625"/>
            <a:ext cx="5186154" cy="373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0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B891-202F-4FDE-A51D-CE796101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React: Front End Framework for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B24E9-32B6-451C-972F-CDADF6449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723"/>
          </a:xfrm>
        </p:spPr>
        <p:txBody>
          <a:bodyPr>
            <a:normAutofit/>
          </a:bodyPr>
          <a:lstStyle/>
          <a:p>
            <a:r>
              <a:rPr lang="en-US" sz="3200" dirty="0"/>
              <a:t>Created by Facebook</a:t>
            </a:r>
          </a:p>
          <a:p>
            <a:r>
              <a:rPr lang="en-US" sz="3200" dirty="0"/>
              <a:t>Powerful abstractions for describing frontend UI components</a:t>
            </a:r>
          </a:p>
          <a:p>
            <a:r>
              <a:rPr lang="en-US" sz="3200" dirty="0"/>
              <a:t>Official documentation &amp; tutorials: https://reactjs.org/ </a:t>
            </a:r>
          </a:p>
          <a:p>
            <a:r>
              <a:rPr lang="en-US" sz="3200" dirty="0"/>
              <a:t>Key concepts:</a:t>
            </a:r>
          </a:p>
          <a:p>
            <a:pPr lvl="1"/>
            <a:r>
              <a:rPr lang="en-US" sz="2800" dirty="0"/>
              <a:t>Embed HTML in TypeScript</a:t>
            </a:r>
          </a:p>
          <a:p>
            <a:pPr lvl="1"/>
            <a:r>
              <a:rPr lang="en-US" sz="2800" dirty="0"/>
              <a:t>Track application “state”</a:t>
            </a:r>
          </a:p>
          <a:p>
            <a:pPr lvl="1"/>
            <a:r>
              <a:rPr lang="en-US" sz="2800" dirty="0"/>
              <a:t>Automatically and efficiently re-render page in browser based on changes to state</a:t>
            </a:r>
          </a:p>
        </p:txBody>
      </p:sp>
    </p:spTree>
    <p:extLst>
      <p:ext uri="{BB962C8B-B14F-4D97-AF65-F5344CB8AC3E}">
        <p14:creationId xmlns:p14="http://schemas.microsoft.com/office/powerpoint/2010/main" val="24339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F163-AE0B-448B-8C58-D1A46030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Rich, interactive web apps</a:t>
            </a:r>
            <a:br>
              <a:rPr lang="en-US" dirty="0"/>
            </a:br>
            <a:r>
              <a:rPr lang="en-US" sz="3600" dirty="0"/>
              <a:t>Infinite scrolling of cats</a:t>
            </a:r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BA025E9-CAA5-428A-B8A6-4B0D4D8E0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39" y="1690688"/>
            <a:ext cx="4013984" cy="4802188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673C218-C111-45D0-AD04-6AE94BA0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38" y="1690688"/>
            <a:ext cx="4013983" cy="4802187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Built with React">
            <a:extLst>
              <a:ext uri="{FF2B5EF4-FFF2-40B4-BE49-F238E27FC236}">
                <a16:creationId xmlns:a16="http://schemas.microsoft.com/office/drawing/2014/main" id="{DB9704EE-EB09-40D6-B2D9-FEEF97FE2DB7}"/>
              </a:ext>
            </a:extLst>
          </p:cNvPr>
          <p:cNvSpPr txBox="1"/>
          <p:nvPr/>
        </p:nvSpPr>
        <p:spPr>
          <a:xfrm>
            <a:off x="3194145" y="2597659"/>
            <a:ext cx="5803710" cy="108576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numCol="1" anchor="ctr">
            <a:spAutoFit/>
          </a:bodyPr>
          <a:lstStyle>
            <a:lvl1pPr>
              <a:defRPr sz="6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arketPro"/>
                <a:ea typeface="MarketPro"/>
                <a:cs typeface="MarketPro"/>
                <a:sym typeface="MarketPro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Built with React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4D869-CFE6-47C5-9ED8-20E51203D1D2}"/>
              </a:ext>
            </a:extLst>
          </p:cNvPr>
          <p:cNvSpPr txBox="1"/>
          <p:nvPr/>
        </p:nvSpPr>
        <p:spPr>
          <a:xfrm>
            <a:off x="2363079" y="4346208"/>
            <a:ext cx="6762067" cy="1285821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Plus,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AirBNB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Uber, Pinterest, </a:t>
            </a: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Netflix, Twitter and 8855 more</a:t>
            </a:r>
          </a:p>
        </p:txBody>
      </p:sp>
    </p:spTree>
    <p:extLst>
      <p:ext uri="{BB962C8B-B14F-4D97-AF65-F5344CB8AC3E}">
        <p14:creationId xmlns:p14="http://schemas.microsoft.com/office/powerpoint/2010/main" val="356465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329F-269A-4734-ACBC-2D9CD7C55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 Evolution</a:t>
            </a:r>
            <a:br>
              <a:rPr lang="en-US" b="1" dirty="0"/>
            </a:br>
            <a:r>
              <a:rPr lang="en-US" sz="2800" dirty="0"/>
              <a:t>From classes to functional components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5D0A-13A5-4F52-A26A-3B9FA5106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Hooks were added to functional components in React 16.8.</a:t>
            </a:r>
          </a:p>
          <a:p>
            <a:r>
              <a:rPr lang="en-US" dirty="0"/>
              <a:t>Recommended using functional components instead of class components.</a:t>
            </a:r>
          </a:p>
          <a:p>
            <a:r>
              <a:rPr lang="en-US" dirty="0"/>
              <a:t>Will have more features added.</a:t>
            </a:r>
          </a:p>
          <a:p>
            <a:r>
              <a:rPr lang="en-US" dirty="0"/>
              <a:t>Neither approach is wrong.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1BD3E5-2703-476C-9441-0573A0B7A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7" y="2013064"/>
            <a:ext cx="4690882" cy="1162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629D2-96BB-4504-A45D-41AE507A9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923" y="2013064"/>
            <a:ext cx="4690882" cy="11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CEAC-C9E5-442A-AFD2-E388C80C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Embedding HTML in TypeScript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B696-AD2E-48C3-91DB-CEB289C52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HTML embedded in TypeScript</a:t>
            </a:r>
          </a:p>
          <a:p>
            <a:pPr lvl="1"/>
            <a:r>
              <a:rPr lang="en-US" sz="2800" dirty="0"/>
              <a:t>HTML can be used as an expression</a:t>
            </a:r>
          </a:p>
          <a:p>
            <a:pPr lvl="1"/>
            <a:r>
              <a:rPr lang="en-US" sz="2800" dirty="0"/>
              <a:t>HTML is checked for correct syntax</a:t>
            </a:r>
          </a:p>
          <a:p>
            <a:r>
              <a:rPr lang="en-US" sz="3200" dirty="0"/>
              <a:t>Can use { expr } to evaluate an expression and return a value</a:t>
            </a:r>
          </a:p>
          <a:p>
            <a:pPr lvl="1"/>
            <a:r>
              <a:rPr lang="en-US" sz="2800" dirty="0"/>
              <a:t>e.g., { 5 + 2 }, { foo() } </a:t>
            </a:r>
          </a:p>
          <a:p>
            <a:r>
              <a:rPr lang="en-US" sz="3200" dirty="0"/>
              <a:t>Output of expression is HTML</a:t>
            </a:r>
          </a:p>
          <a:p>
            <a:endParaRPr lang="en-US" sz="3200" dirty="0"/>
          </a:p>
        </p:txBody>
      </p:sp>
      <p:sp>
        <p:nvSpPr>
          <p:cNvPr id="4" name="return &lt;div&gt;Hello {this.props.name}&lt;/div&gt;;">
            <a:extLst>
              <a:ext uri="{FF2B5EF4-FFF2-40B4-BE49-F238E27FC236}">
                <a16:creationId xmlns:a16="http://schemas.microsoft.com/office/drawing/2014/main" id="{12188A25-307B-4338-A62B-3E5EB22CE7D8}"/>
              </a:ext>
            </a:extLst>
          </p:cNvPr>
          <p:cNvSpPr txBox="1"/>
          <p:nvPr/>
        </p:nvSpPr>
        <p:spPr>
          <a:xfrm>
            <a:off x="2463052" y="1978358"/>
            <a:ext cx="3976345" cy="4565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42900" algn="l"/>
              </a:tabLst>
              <a:defRPr sz="23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 dirty="0">
                <a:solidFill>
                  <a:srgbClr val="BB2CA2"/>
                </a:solidFill>
              </a:rPr>
              <a:t>return</a:t>
            </a:r>
            <a:r>
              <a:rPr dirty="0"/>
              <a:t> &lt;div&gt;Hello {name}&lt;/div&gt;;</a:t>
            </a:r>
          </a:p>
        </p:txBody>
      </p:sp>
    </p:spTree>
    <p:extLst>
      <p:ext uri="{BB962C8B-B14F-4D97-AF65-F5344CB8AC3E}">
        <p14:creationId xmlns:p14="http://schemas.microsoft.com/office/powerpoint/2010/main" val="125356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1DF1-0C13-4E6E-8FA0-642E4967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Component</a:t>
            </a:r>
          </a:p>
        </p:txBody>
      </p:sp>
      <p:sp>
        <p:nvSpPr>
          <p:cNvPr id="4" name="“Declare a HelloMessage component”">
            <a:extLst>
              <a:ext uri="{FF2B5EF4-FFF2-40B4-BE49-F238E27FC236}">
                <a16:creationId xmlns:a16="http://schemas.microsoft.com/office/drawing/2014/main" id="{0CEBF1D3-F4AA-466D-99EF-B812FAEE60EC}"/>
              </a:ext>
            </a:extLst>
          </p:cNvPr>
          <p:cNvSpPr txBox="1"/>
          <p:nvPr/>
        </p:nvSpPr>
        <p:spPr>
          <a:xfrm>
            <a:off x="6961779" y="3882725"/>
            <a:ext cx="5320266" cy="12105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3600"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solidFill>
                  <a:srgbClr val="0070C0"/>
                </a:solidFill>
                <a:latin typeface="+mn-lt"/>
              </a:rPr>
              <a:t>“Declare a Hello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  <a:r>
              <a:rPr dirty="0">
                <a:solidFill>
                  <a:srgbClr val="0070C0"/>
                </a:solidFill>
                <a:latin typeface="+mn-lt"/>
              </a:rPr>
              <a:t>component”</a:t>
            </a:r>
          </a:p>
        </p:txBody>
      </p:sp>
      <p:sp>
        <p:nvSpPr>
          <p:cNvPr id="5" name="Declares a new component with the provided functions.">
            <a:extLst>
              <a:ext uri="{FF2B5EF4-FFF2-40B4-BE49-F238E27FC236}">
                <a16:creationId xmlns:a16="http://schemas.microsoft.com/office/drawing/2014/main" id="{D02A2147-3A88-4698-821F-B09C0EAC824D}"/>
              </a:ext>
            </a:extLst>
          </p:cNvPr>
          <p:cNvSpPr txBox="1"/>
          <p:nvPr/>
        </p:nvSpPr>
        <p:spPr>
          <a:xfrm>
            <a:off x="6961779" y="5204709"/>
            <a:ext cx="3618322" cy="11182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Declares a new component</a:t>
            </a:r>
            <a:r>
              <a:rPr lang="en-US" dirty="0">
                <a:latin typeface="+mn-lt"/>
              </a:rPr>
              <a:t> to which state and other functionality can be added.</a:t>
            </a:r>
            <a:endParaRPr dirty="0">
              <a:latin typeface="+mn-lt"/>
            </a:endParaRPr>
          </a:p>
        </p:txBody>
      </p:sp>
      <p:sp>
        <p:nvSpPr>
          <p:cNvPr id="6" name="“Return the following HTML  whenever the component is rendered”">
            <a:extLst>
              <a:ext uri="{FF2B5EF4-FFF2-40B4-BE49-F238E27FC236}">
                <a16:creationId xmlns:a16="http://schemas.microsoft.com/office/drawing/2014/main" id="{F6268D26-16C1-4BBC-AAF5-5FB45E6E7B77}"/>
              </a:ext>
            </a:extLst>
          </p:cNvPr>
          <p:cNvSpPr txBox="1"/>
          <p:nvPr/>
        </p:nvSpPr>
        <p:spPr>
          <a:xfrm>
            <a:off x="385090" y="3605726"/>
            <a:ext cx="5320266" cy="17645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>
              <a:defRPr sz="36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rgbClr val="00B050"/>
                </a:solidFill>
              </a:rPr>
              <a:t>“Return the following HTML whenever the component is rendered”</a:t>
            </a:r>
          </a:p>
        </p:txBody>
      </p:sp>
      <p:sp>
        <p:nvSpPr>
          <p:cNvPr id="7" name="Render generates the HTML for the component. The HTML is dynamically generated by the library.">
            <a:extLst>
              <a:ext uri="{FF2B5EF4-FFF2-40B4-BE49-F238E27FC236}">
                <a16:creationId xmlns:a16="http://schemas.microsoft.com/office/drawing/2014/main" id="{FC11969D-1273-4F40-81CD-6F26EB3B46C5}"/>
              </a:ext>
            </a:extLst>
          </p:cNvPr>
          <p:cNvSpPr txBox="1"/>
          <p:nvPr/>
        </p:nvSpPr>
        <p:spPr>
          <a:xfrm>
            <a:off x="837984" y="5507219"/>
            <a:ext cx="4061981" cy="77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The HTML is dynamically generated by the library.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47E8D-9BA6-428C-B9F5-2AD0DE3F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17" y="1690688"/>
            <a:ext cx="6957765" cy="165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8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EB11-B3E5-45FF-8C33-107B728C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Properties vs.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45B40-65F1-4661-AB9B-3D268238B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Properties should be immutable.</a:t>
            </a:r>
          </a:p>
          <a:p>
            <a:pPr lvl="1"/>
            <a:r>
              <a:rPr lang="en-US" dirty="0"/>
              <a:t>Created through attributes when component is instantiated.</a:t>
            </a:r>
          </a:p>
          <a:p>
            <a:pPr lvl="1"/>
            <a:r>
              <a:rPr lang="en-US" dirty="0"/>
              <a:t>Should never update within component</a:t>
            </a:r>
          </a:p>
          <a:p>
            <a:pPr lvl="1"/>
            <a:r>
              <a:rPr lang="en-US" dirty="0"/>
              <a:t>Parent may create a new instance of component with new properties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State changes to reflect the current state of the component.</a:t>
            </a:r>
          </a:p>
          <a:p>
            <a:pPr lvl="1"/>
            <a:r>
              <a:rPr lang="en-US" dirty="0"/>
              <a:t>Can (and should) change based on the current internal data of your component.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DA336-46BD-4AFF-AFE9-4C350F9F7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63" y="3486789"/>
            <a:ext cx="5344381" cy="102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8E72D-F07A-4C64-B589-4ED0F7DB0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907" y="3672295"/>
            <a:ext cx="4519893" cy="6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CC59-05B1-4224-9066-C0EB1BF4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Components</a:t>
            </a:r>
            <a:br>
              <a:rPr lang="en-US" dirty="0"/>
            </a:br>
            <a:r>
              <a:rPr lang="en-US" sz="3200" dirty="0"/>
              <a:t>Example: Like button component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0A8D6-3E13-4BB5-994E-B3CCB0B4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7400" cy="4351338"/>
          </a:xfrm>
        </p:spPr>
        <p:txBody>
          <a:bodyPr/>
          <a:lstStyle/>
          <a:p>
            <a:r>
              <a:rPr lang="en-US" dirty="0"/>
              <a:t>What does the button keep track of?</a:t>
            </a:r>
          </a:p>
          <a:p>
            <a:pPr lvl="1"/>
            <a:r>
              <a:rPr lang="en-US" dirty="0"/>
              <a:t>Is it liked or not (state)</a:t>
            </a:r>
          </a:p>
          <a:p>
            <a:pPr lvl="1"/>
            <a:r>
              <a:rPr lang="en-US" dirty="0"/>
              <a:t>What post this is associated with (property)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388C0DA-3C8F-49BA-99F3-2AE3464C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7" t="16236" r="12047" b="23929"/>
          <a:stretch>
            <a:fillRect/>
          </a:stretch>
        </p:blipFill>
        <p:spPr>
          <a:xfrm>
            <a:off x="7256336" y="409074"/>
            <a:ext cx="4738045" cy="583596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833362-0B84-4B41-AF5A-A896EE920525}"/>
              </a:ext>
            </a:extLst>
          </p:cNvPr>
          <p:cNvSpPr/>
          <p:nvPr/>
        </p:nvSpPr>
        <p:spPr>
          <a:xfrm>
            <a:off x="7411452" y="5406189"/>
            <a:ext cx="336885" cy="2970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71F37-7615-4AB6-9AEC-A7E6844A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1" y="4001294"/>
            <a:ext cx="6290597" cy="19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850C-7D16-45D7-8821-35532070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DE452-AEB0-4A25-BB7D-E867E005B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By the end of this lesson, you should…</a:t>
            </a:r>
          </a:p>
          <a:p>
            <a:r>
              <a:rPr lang="en-US" sz="3200" dirty="0"/>
              <a:t>Be able to explain how component reuse simplifies application development	</a:t>
            </a:r>
          </a:p>
          <a:p>
            <a:r>
              <a:rPr lang="en-US" sz="3200" dirty="0"/>
              <a:t>Understand how the React framework binds data (and changes to it) to a UI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141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16CC-7C0D-4F54-B718-B711462D6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Component with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A9ABC-FE0C-4A9D-811A-A58738E15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39" y="1690689"/>
            <a:ext cx="5192592" cy="2543202"/>
          </a:xfrm>
          <a:prstGeom prst="rect">
            <a:avLst/>
          </a:prstGeom>
        </p:spPr>
      </p:pic>
      <p:sp>
        <p:nvSpPr>
          <p:cNvPr id="6" name="“Read this.props.name and output the value”">
            <a:extLst>
              <a:ext uri="{FF2B5EF4-FFF2-40B4-BE49-F238E27FC236}">
                <a16:creationId xmlns:a16="http://schemas.microsoft.com/office/drawing/2014/main" id="{91CF2445-577C-4C29-ACCA-469755DA64AC}"/>
              </a:ext>
            </a:extLst>
          </p:cNvPr>
          <p:cNvSpPr txBox="1"/>
          <p:nvPr/>
        </p:nvSpPr>
        <p:spPr>
          <a:xfrm>
            <a:off x="617042" y="4508506"/>
            <a:ext cx="5085187" cy="12105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36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“Read props.name and output the value”</a:t>
            </a:r>
          </a:p>
        </p:txBody>
      </p:sp>
      <p:sp>
        <p:nvSpPr>
          <p:cNvPr id="7" name="Evaluates the expression to a value.">
            <a:extLst>
              <a:ext uri="{FF2B5EF4-FFF2-40B4-BE49-F238E27FC236}">
                <a16:creationId xmlns:a16="http://schemas.microsoft.com/office/drawing/2014/main" id="{A1631119-2C54-436B-8B9C-811B93D23E30}"/>
              </a:ext>
            </a:extLst>
          </p:cNvPr>
          <p:cNvSpPr txBox="1"/>
          <p:nvPr/>
        </p:nvSpPr>
        <p:spPr>
          <a:xfrm>
            <a:off x="620734" y="5883047"/>
            <a:ext cx="478317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Evaluates the expression to a value.</a:t>
            </a:r>
          </a:p>
        </p:txBody>
      </p:sp>
      <p:sp>
        <p:nvSpPr>
          <p:cNvPr id="8" name="“Set the name property of HelloMessage to Jonathan”">
            <a:extLst>
              <a:ext uri="{FF2B5EF4-FFF2-40B4-BE49-F238E27FC236}">
                <a16:creationId xmlns:a16="http://schemas.microsoft.com/office/drawing/2014/main" id="{A9205974-9EAB-4277-8DA2-CCC4061DE4FF}"/>
              </a:ext>
            </a:extLst>
          </p:cNvPr>
          <p:cNvSpPr txBox="1"/>
          <p:nvPr/>
        </p:nvSpPr>
        <p:spPr>
          <a:xfrm>
            <a:off x="6047874" y="4351484"/>
            <a:ext cx="6121268" cy="12105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“Set the name property of </a:t>
            </a:r>
            <a:r>
              <a:rPr dirty="0" err="1">
                <a:latin typeface="+mn-lt"/>
              </a:rPr>
              <a:t>HelloMessage</a:t>
            </a:r>
            <a:r>
              <a:rPr dirty="0">
                <a:latin typeface="+mn-lt"/>
              </a:rPr>
              <a:t> to </a:t>
            </a:r>
            <a:r>
              <a:rPr lang="en-US" dirty="0">
                <a:latin typeface="+mn-lt"/>
              </a:rPr>
              <a:t>Satya</a:t>
            </a:r>
            <a:r>
              <a:rPr dirty="0">
                <a:latin typeface="+mn-lt"/>
              </a:rPr>
              <a:t>”</a:t>
            </a:r>
          </a:p>
        </p:txBody>
      </p:sp>
      <p:sp>
        <p:nvSpPr>
          <p:cNvPr id="9" name="Components have a this.props collection that contains a set of properties instantiated for each component.">
            <a:extLst>
              <a:ext uri="{FF2B5EF4-FFF2-40B4-BE49-F238E27FC236}">
                <a16:creationId xmlns:a16="http://schemas.microsoft.com/office/drawing/2014/main" id="{A2C436EA-110F-410B-A903-055F33DB9477}"/>
              </a:ext>
            </a:extLst>
          </p:cNvPr>
          <p:cNvSpPr txBox="1"/>
          <p:nvPr/>
        </p:nvSpPr>
        <p:spPr>
          <a:xfrm>
            <a:off x="6192258" y="5572404"/>
            <a:ext cx="5820239" cy="11182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Components have a</a:t>
            </a:r>
            <a:r>
              <a:rPr lang="en-US" dirty="0">
                <a:latin typeface="+mn-lt"/>
              </a:rPr>
              <a:t> </a:t>
            </a:r>
            <a:r>
              <a:rPr dirty="0">
                <a:latin typeface="+mn-lt"/>
              </a:rPr>
              <a:t>props collection that contains a set of properties instantiated for each component.</a:t>
            </a:r>
          </a:p>
        </p:txBody>
      </p:sp>
    </p:spTree>
    <p:extLst>
      <p:ext uri="{BB962C8B-B14F-4D97-AF65-F5344CB8AC3E}">
        <p14:creationId xmlns:p14="http://schemas.microsoft.com/office/powerpoint/2010/main" val="253741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C0F3-CCDE-4B4E-BE9E-2C80CE707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state?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C041-A1BE-4D35-8F6A-705530FD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All internal component data that, when changed, should trigger UI update</a:t>
            </a:r>
          </a:p>
          <a:p>
            <a:pPr lvl="1"/>
            <a:r>
              <a:rPr lang="en-US" sz="3200" dirty="0"/>
              <a:t>Stored as state variables in the component</a:t>
            </a:r>
          </a:p>
          <a:p>
            <a:pPr lvl="2"/>
            <a:r>
              <a:rPr lang="en-US" sz="2800" dirty="0"/>
              <a:t>Created using </a:t>
            </a:r>
            <a:r>
              <a:rPr lang="en-US" sz="2800" dirty="0" err="1"/>
              <a:t>useState</a:t>
            </a:r>
            <a:r>
              <a:rPr lang="en-US" sz="2800" dirty="0"/>
              <a:t>(</a:t>
            </a:r>
            <a:r>
              <a:rPr lang="en-US" sz="2800" dirty="0" err="1"/>
              <a:t>defaultValue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E.g. let [state, </a:t>
            </a:r>
            <a:r>
              <a:rPr lang="en-US" sz="2800" dirty="0" err="1"/>
              <a:t>setState</a:t>
            </a:r>
            <a:r>
              <a:rPr lang="en-US" sz="2800" dirty="0"/>
              <a:t>] = </a:t>
            </a:r>
            <a:r>
              <a:rPr lang="en-US" sz="2800" dirty="0" err="1"/>
              <a:t>useState</a:t>
            </a:r>
            <a:r>
              <a:rPr lang="en-US" sz="2800" dirty="0"/>
              <a:t>({});</a:t>
            </a:r>
            <a:endParaRPr lang="en-US" sz="3200" dirty="0"/>
          </a:p>
          <a:p>
            <a:pPr lvl="1"/>
            <a:r>
              <a:rPr lang="en-US" sz="3200" dirty="0"/>
              <a:t>Only can set directly before a component is created (in </a:t>
            </a:r>
            <a:r>
              <a:rPr lang="en-US" sz="3200" dirty="0" err="1"/>
              <a:t>useState</a:t>
            </a:r>
            <a:r>
              <a:rPr lang="en-US" sz="3200" dirty="0"/>
              <a:t>()). Otherwise must call </a:t>
            </a:r>
            <a:r>
              <a:rPr lang="en-US" sz="3200" dirty="0" err="1"/>
              <a:t>setState</a:t>
            </a:r>
            <a:r>
              <a:rPr lang="en-US" sz="3200" dirty="0"/>
              <a:t>() </a:t>
            </a:r>
          </a:p>
          <a:p>
            <a:r>
              <a:rPr lang="en-US" sz="3600" dirty="0"/>
              <a:t>Import </a:t>
            </a:r>
            <a:r>
              <a:rPr lang="en-US" sz="3600" dirty="0" err="1"/>
              <a:t>useState</a:t>
            </a:r>
            <a:r>
              <a:rPr lang="en-US" sz="3600" dirty="0"/>
              <a:t> from react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82D04-367B-4070-9659-42746E50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37" y="5902068"/>
            <a:ext cx="4934576" cy="5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791A-591A-4046-A699-8346DC7A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Reacting to change</a:t>
            </a:r>
            <a:br>
              <a:rPr lang="en-US" b="1" dirty="0"/>
            </a:br>
            <a:r>
              <a:rPr lang="en-US" sz="3200" b="1" dirty="0"/>
              <a:t>How does the page update automatically?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04BA5-3DF3-4DC7-BC63-D5CBF2B59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Your code updates the state of component when event(s) occur (e.g., user enters data, get data from network)</a:t>
            </a:r>
          </a:p>
          <a:p>
            <a:endParaRPr lang="en-US" sz="3200" dirty="0"/>
          </a:p>
          <a:p>
            <a:r>
              <a:rPr lang="en-US" sz="3200" dirty="0"/>
              <a:t>Updating state causes the html to be re-rendered by the framework (must call setter, not update variable directly)</a:t>
            </a:r>
          </a:p>
          <a:p>
            <a:endParaRPr lang="en-US" sz="3200" dirty="0"/>
          </a:p>
          <a:p>
            <a:r>
              <a:rPr lang="en-US" sz="3200" dirty="0"/>
              <a:t>Reconciliation: Framework diffs the previously rendered DOM with the new DOM, updating only part of DOM that changed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4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6D8C-D3BB-4345-9036-E26AA16E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Working with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EDD48-9649-45B0-9477-65870B5C7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useState</a:t>
            </a:r>
            <a:r>
              <a:rPr lang="en-US" dirty="0"/>
              <a:t>() should initialize state of object inside component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Use  </a:t>
            </a:r>
            <a:r>
              <a:rPr lang="en-US" dirty="0" err="1"/>
              <a:t>setState</a:t>
            </a:r>
            <a:r>
              <a:rPr lang="en-US" dirty="0"/>
              <a:t> to update state (</a:t>
            </a:r>
            <a:r>
              <a:rPr lang="en-US" dirty="0" err="1"/>
              <a:t>setDate</a:t>
            </a:r>
            <a:r>
              <a:rPr lang="en-US" dirty="0"/>
              <a:t> in example)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Doing this will (asynchronously) eventually result in render being invoked</a:t>
            </a:r>
          </a:p>
          <a:p>
            <a:r>
              <a:rPr lang="en-US" dirty="0"/>
              <a:t>Multiple state updates can be automatically batched together and result in a single render call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78D55-3136-4AF8-8064-EBB1072A7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89" y="2413721"/>
            <a:ext cx="6718589" cy="663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E8F37-185A-4B1F-A157-35A03543D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851" y="3925099"/>
            <a:ext cx="3240664" cy="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2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85816-AD15-4A7B-B2C1-11D38578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Nesting components</a:t>
            </a:r>
          </a:p>
        </p:txBody>
      </p:sp>
      <p:sp>
        <p:nvSpPr>
          <p:cNvPr id="4" name="render() {…">
            <a:extLst>
              <a:ext uri="{FF2B5EF4-FFF2-40B4-BE49-F238E27FC236}">
                <a16:creationId xmlns:a16="http://schemas.microsoft.com/office/drawing/2014/main" id="{3F5B109B-E91C-4F79-8A33-FD03B708D14F}"/>
              </a:ext>
            </a:extLst>
          </p:cNvPr>
          <p:cNvSpPr txBox="1"/>
          <p:nvPr/>
        </p:nvSpPr>
        <p:spPr>
          <a:xfrm>
            <a:off x="3027794" y="1590661"/>
            <a:ext cx="4534896" cy="20569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LikeButton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/&gt;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CommentButton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/&gt;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 algn="l" defTabSz="457200">
              <a:tabLst>
                <a:tab pos="342900" algn="l"/>
              </a:tabLst>
              <a:defRPr sz="19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 dirty="0">
              <a:latin typeface="Consolas" panose="020B0609020204030204" pitchFamily="49" charset="0"/>
            </a:endParaRPr>
          </a:p>
        </p:txBody>
      </p:sp>
      <p:sp>
        <p:nvSpPr>
          <p:cNvPr id="5" name="Establishes ownership by creating in render function.">
            <a:extLst>
              <a:ext uri="{FF2B5EF4-FFF2-40B4-BE49-F238E27FC236}">
                <a16:creationId xmlns:a16="http://schemas.microsoft.com/office/drawing/2014/main" id="{461613C4-A1F4-47C6-96B3-6852CC509054}"/>
              </a:ext>
            </a:extLst>
          </p:cNvPr>
          <p:cNvSpPr txBox="1"/>
          <p:nvPr/>
        </p:nvSpPr>
        <p:spPr>
          <a:xfrm>
            <a:off x="838200" y="4421764"/>
            <a:ext cx="5150993" cy="9028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Establishes ownership by creating in</a:t>
            </a:r>
            <a:r>
              <a:rPr lang="en-US" dirty="0">
                <a:latin typeface="+mn-lt"/>
              </a:rPr>
              <a:t> returned template</a:t>
            </a:r>
            <a:endParaRPr dirty="0">
              <a:latin typeface="+mn-lt"/>
            </a:endParaRPr>
          </a:p>
        </p:txBody>
      </p:sp>
      <p:sp>
        <p:nvSpPr>
          <p:cNvPr id="6" name="Sets post property of child to value of post property of parent">
            <a:extLst>
              <a:ext uri="{FF2B5EF4-FFF2-40B4-BE49-F238E27FC236}">
                <a16:creationId xmlns:a16="http://schemas.microsoft.com/office/drawing/2014/main" id="{3B23EF34-B664-456C-ABEA-F19D10A95E44}"/>
              </a:ext>
            </a:extLst>
          </p:cNvPr>
          <p:cNvSpPr txBox="1"/>
          <p:nvPr/>
        </p:nvSpPr>
        <p:spPr>
          <a:xfrm>
            <a:off x="6405362" y="4421764"/>
            <a:ext cx="5150992" cy="9028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>
                <a:latin typeface="+mn-lt"/>
              </a:rPr>
              <a:t>Sets 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dirty="0">
                <a:latin typeface="+mn-lt"/>
              </a:rPr>
              <a:t> property of child to value of 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post</a:t>
            </a:r>
            <a:r>
              <a:rPr dirty="0">
                <a:latin typeface="+mn-lt"/>
              </a:rPr>
              <a:t> property of parent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BF3768-44B6-483C-88C9-5A8816190AE7}"/>
              </a:ext>
            </a:extLst>
          </p:cNvPr>
          <p:cNvCxnSpPr>
            <a:cxnSpLocks/>
          </p:cNvCxnSpPr>
          <p:nvPr/>
        </p:nvCxnSpPr>
        <p:spPr>
          <a:xfrm flipV="1">
            <a:off x="1677971" y="1951348"/>
            <a:ext cx="1480008" cy="24704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F68D5-0381-4C5E-837B-3B61897041D5}"/>
              </a:ext>
            </a:extLst>
          </p:cNvPr>
          <p:cNvCxnSpPr>
            <a:cxnSpLocks/>
          </p:cNvCxnSpPr>
          <p:nvPr/>
        </p:nvCxnSpPr>
        <p:spPr>
          <a:xfrm>
            <a:off x="5222450" y="2458891"/>
            <a:ext cx="302143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8203E7-0B61-472E-B02B-6581D81AD4F7}"/>
              </a:ext>
            </a:extLst>
          </p:cNvPr>
          <p:cNvCxnSpPr>
            <a:cxnSpLocks/>
          </p:cNvCxnSpPr>
          <p:nvPr/>
        </p:nvCxnSpPr>
        <p:spPr>
          <a:xfrm flipH="1" flipV="1">
            <a:off x="8731377" y="2458891"/>
            <a:ext cx="388049" cy="18203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08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CC62-C48E-4C61-B7F3-BFD86208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72"/>
            <a:ext cx="10515600" cy="1325563"/>
          </a:xfrm>
        </p:spPr>
        <p:txBody>
          <a:bodyPr/>
          <a:lstStyle/>
          <a:p>
            <a:r>
              <a:rPr lang="en-US" b="1" dirty="0"/>
              <a:t>The data flows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BC9D9-8331-4733-9372-9D8281A4E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that is common to multiple components should be owned by a common ancestor</a:t>
            </a:r>
          </a:p>
          <a:p>
            <a:pPr lvl="1"/>
            <a:r>
              <a:rPr lang="en-US" dirty="0"/>
              <a:t>State can be passed into descendants as properties</a:t>
            </a:r>
          </a:p>
          <a:p>
            <a:endParaRPr lang="en-US" dirty="0"/>
          </a:p>
          <a:p>
            <a:r>
              <a:rPr lang="en-US" dirty="0"/>
              <a:t>When this state can be manipulated by descendants (e.g., a control), change events should invoke a handler on common ancestor</a:t>
            </a:r>
          </a:p>
          <a:p>
            <a:endParaRPr lang="en-US" dirty="0"/>
          </a:p>
          <a:p>
            <a:r>
              <a:rPr lang="en-US" dirty="0"/>
              <a:t>Handler function should be passed to descendants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55B7-00B9-4FEB-AFAF-E8463A0B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data flows down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8BB92F-4836-4749-A23F-5FEF88247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319" y="1896892"/>
            <a:ext cx="5277391" cy="407578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09848-8CFF-4F85-A190-91AD0990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292" y="1896891"/>
            <a:ext cx="5383380" cy="40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73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1914-EEEE-407B-BA9A-41E7BDE00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Component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B2BCC-3F0A-4ACB-9585-32DD18633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Traditionally, the React Component Lifecycle consists of 3 phases</a:t>
            </a:r>
          </a:p>
          <a:p>
            <a:pPr lvl="1"/>
            <a:r>
              <a:rPr lang="en-US" sz="2000" dirty="0"/>
              <a:t>Mounting: When a component first loads</a:t>
            </a:r>
          </a:p>
          <a:p>
            <a:pPr lvl="2"/>
            <a:r>
              <a:rPr lang="en-US" sz="1800" dirty="0" err="1"/>
              <a:t>componentDidMount</a:t>
            </a:r>
            <a:r>
              <a:rPr lang="en-US" sz="1800" dirty="0"/>
              <a:t>()</a:t>
            </a:r>
          </a:p>
          <a:p>
            <a:pPr lvl="1"/>
            <a:r>
              <a:rPr lang="en-US" sz="2000" dirty="0"/>
              <a:t>Updating: When the component is updated</a:t>
            </a:r>
          </a:p>
          <a:p>
            <a:pPr lvl="2"/>
            <a:r>
              <a:rPr lang="en-US" sz="1800" dirty="0" err="1"/>
              <a:t>componentDidUpdate</a:t>
            </a:r>
            <a:r>
              <a:rPr lang="en-US" sz="1800" dirty="0"/>
              <a:t>()</a:t>
            </a:r>
          </a:p>
          <a:p>
            <a:pPr lvl="1"/>
            <a:r>
              <a:rPr lang="en-US" sz="2000" dirty="0"/>
              <a:t>Unmounting: When the component is about to be removed</a:t>
            </a:r>
          </a:p>
          <a:p>
            <a:pPr lvl="2"/>
            <a:r>
              <a:rPr lang="en-US" sz="1800" dirty="0" err="1"/>
              <a:t>componentWillUnmount</a:t>
            </a:r>
            <a:r>
              <a:rPr lang="en-US" sz="1800" dirty="0"/>
              <a:t>()</a:t>
            </a:r>
          </a:p>
          <a:p>
            <a:pPr lvl="1"/>
            <a:endParaRPr lang="en-US" sz="2000" dirty="0"/>
          </a:p>
          <a:p>
            <a:r>
              <a:rPr lang="en-US" sz="2400" dirty="0"/>
              <a:t>In functional components, these are replaced by hooks.</a:t>
            </a:r>
          </a:p>
          <a:p>
            <a:pPr lvl="1"/>
            <a:r>
              <a:rPr lang="en-US" sz="2000" dirty="0"/>
              <a:t>Specifically, the </a:t>
            </a:r>
            <a:r>
              <a:rPr lang="en-US" sz="2000" dirty="0" err="1"/>
              <a:t>useEffect</a:t>
            </a:r>
            <a:r>
              <a:rPr lang="en-US" sz="2000" dirty="0"/>
              <a:t>() hook, imported from react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95127-2F91-4377-A156-7158BF83C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08" y="5604080"/>
            <a:ext cx="5682199" cy="5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F3F9-0A6E-49BC-BAE2-943969BC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Working with Hooks</a:t>
            </a:r>
            <a:br>
              <a:rPr lang="en-US" b="1" dirty="0"/>
            </a:br>
            <a:r>
              <a:rPr lang="en-US" sz="2800" b="1" dirty="0"/>
              <a:t>Self incrementing timer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A6B0E-3262-42F9-BB3F-897D1CC4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25" y="1690688"/>
            <a:ext cx="5295950" cy="49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92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4BE9-98BA-447C-A841-643FA86F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Working with Hooks</a:t>
            </a:r>
            <a:br>
              <a:rPr lang="en-US" b="1" dirty="0"/>
            </a:br>
            <a:r>
              <a:rPr lang="en-US" sz="2800" b="1" dirty="0"/>
              <a:t>Self incrementing timer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93F73-1C24-411F-B664-FBB78766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38" y="1931746"/>
            <a:ext cx="9139924" cy="43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E28B1B-8DA0-4D2D-BF68-601D0D12E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HTML: The Markup Language of the Web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5F937-11AA-4168-B7CB-33EFBBE1E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33674" cy="4351338"/>
          </a:xfrm>
        </p:spPr>
        <p:txBody>
          <a:bodyPr/>
          <a:lstStyle/>
          <a:p>
            <a:r>
              <a:rPr lang="en-US" sz="3600" dirty="0"/>
              <a:t>Language for describing structure of a document</a:t>
            </a:r>
          </a:p>
          <a:p>
            <a:endParaRPr lang="en-US" sz="3600" dirty="0"/>
          </a:p>
          <a:p>
            <a:r>
              <a:rPr lang="en-US" sz="3600" dirty="0"/>
              <a:t>Denotes hierarchy of elements</a:t>
            </a:r>
          </a:p>
          <a:p>
            <a:endParaRPr lang="en-US" sz="3600" dirty="0"/>
          </a:p>
          <a:p>
            <a:r>
              <a:rPr lang="en-US" sz="3600" dirty="0"/>
              <a:t>What might be elements in this document?</a:t>
            </a:r>
          </a:p>
          <a:p>
            <a:endParaRPr lang="en-US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F398FFA-DC1A-4073-97C4-36D28C25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11" y="1476794"/>
            <a:ext cx="3785247" cy="504699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28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7DFA-E272-4A85-98DD-3435FAA3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Reconciliation</a:t>
            </a:r>
            <a:br>
              <a:rPr lang="en-US" b="1" dirty="0"/>
            </a:br>
            <a:r>
              <a:rPr lang="en-US" sz="3200" b="1" dirty="0"/>
              <a:t>Efficiently updating browser’s view of the app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1D7A-46AB-427D-9B49-6D1A23CB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3431"/>
            <a:ext cx="10515600" cy="2583531"/>
          </a:xfrm>
        </p:spPr>
        <p:txBody>
          <a:bodyPr>
            <a:normAutofit/>
          </a:bodyPr>
          <a:lstStyle/>
          <a:p>
            <a:r>
              <a:rPr lang="en-US" sz="3200" dirty="0"/>
              <a:t>Process by which React updates the DOM with each new render pass</a:t>
            </a:r>
          </a:p>
          <a:p>
            <a:r>
              <a:rPr lang="en-US" sz="3200" dirty="0"/>
              <a:t>Occurs based on order of components</a:t>
            </a:r>
          </a:p>
          <a:p>
            <a:pPr lvl="1"/>
            <a:r>
              <a:rPr lang="en-US" sz="2800" dirty="0"/>
              <a:t>Second child of Card is destroyed.</a:t>
            </a:r>
          </a:p>
          <a:p>
            <a:pPr lvl="1"/>
            <a:r>
              <a:rPr lang="en-US" sz="2800" dirty="0"/>
              <a:t>First child of Card has text mutated.</a:t>
            </a: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3B1A5-8080-4355-922C-2B6766BB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0" y="1911327"/>
            <a:ext cx="3383106" cy="1353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0D1DE-B056-4B8B-9516-93496B41E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606" y="1911327"/>
            <a:ext cx="3183949" cy="13645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5F0EB41-E6AC-401D-82A1-A7E2E3502437}"/>
              </a:ext>
            </a:extLst>
          </p:cNvPr>
          <p:cNvSpPr/>
          <p:nvPr/>
        </p:nvSpPr>
        <p:spPr>
          <a:xfrm>
            <a:off x="5517205" y="2237361"/>
            <a:ext cx="1157591" cy="758757"/>
          </a:xfrm>
          <a:prstGeom prst="rightArrow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01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B8F6-8764-48E2-82C2-CFBBE476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Reconciliation with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DAB9-5DD3-4D0D-9E4B-8CF18F8F5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Problem: what if children are dynamically generated and have their own state that must be persisted across render passes?</a:t>
            </a:r>
          </a:p>
          <a:p>
            <a:pPr lvl="1"/>
            <a:r>
              <a:rPr lang="en-US" dirty="0"/>
              <a:t>Don’t want children to be randomly transformed into other child with different state</a:t>
            </a:r>
          </a:p>
          <a:p>
            <a:pPr lvl="1"/>
            <a:endParaRPr lang="en-US" dirty="0"/>
          </a:p>
          <a:p>
            <a:r>
              <a:rPr lang="en-US" dirty="0"/>
              <a:t>Solution: give children identity using keys</a:t>
            </a:r>
          </a:p>
          <a:p>
            <a:pPr lvl="1"/>
            <a:r>
              <a:rPr lang="en-US" dirty="0"/>
              <a:t>Children with keys will always keep identity, as updates will reorder them or destroy them if gone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97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4A97-402F-473F-A27D-FF2EC741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Reconciliation with Keys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14357-4B1F-4D9A-A791-A450FFC11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3184" y="1892156"/>
            <a:ext cx="5305631" cy="4351338"/>
          </a:xfrm>
        </p:spPr>
      </p:pic>
    </p:spTree>
    <p:extLst>
      <p:ext uri="{BB962C8B-B14F-4D97-AF65-F5344CB8AC3E}">
        <p14:creationId xmlns:p14="http://schemas.microsoft.com/office/powerpoint/2010/main" val="3182502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52DD-6B82-49E5-8E35-34BBC494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Lecture: Live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DDAF1-728A-44EC-A7A0-3E5E31B89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TODO: Add screenshot of app we plan to build</a:t>
            </a:r>
          </a:p>
        </p:txBody>
      </p:sp>
    </p:spTree>
    <p:extLst>
      <p:ext uri="{BB962C8B-B14F-4D97-AF65-F5344CB8AC3E}">
        <p14:creationId xmlns:p14="http://schemas.microsoft.com/office/powerpoint/2010/main" val="967158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E9E2-BA27-4E23-9F04-DA40831C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- React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05145-C541-46B5-B0BA-4C3D33A76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Component-based framework</a:t>
            </a:r>
          </a:p>
          <a:p>
            <a:endParaRPr lang="en-US" sz="3600" dirty="0"/>
          </a:p>
          <a:p>
            <a:r>
              <a:rPr lang="en-US" sz="3600" dirty="0"/>
              <a:t>Automatically re-render components based on changes to data</a:t>
            </a:r>
          </a:p>
          <a:p>
            <a:endParaRPr lang="en-US" sz="3600" dirty="0"/>
          </a:p>
          <a:p>
            <a:r>
              <a:rPr lang="en-US" sz="3600" dirty="0"/>
              <a:t>Maps each component to some HTML elements and efficiently updates them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377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83ED-15B9-4649-BB00-E412BA4F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Rich, interactive web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FD96-398C-4F3E-B622-5C600643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132"/>
            <a:ext cx="10515600" cy="7411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Infinite scrolling of cats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6105620-C95B-40D5-B2DB-19EFE537A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92" y="1874655"/>
            <a:ext cx="3519544" cy="4847158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Instagram sm t.mov" descr="Instagram sm t.mov">
            <a:extLst>
              <a:ext uri="{FF2B5EF4-FFF2-40B4-BE49-F238E27FC236}">
                <a16:creationId xmlns:a16="http://schemas.microsoft.com/office/drawing/2014/main" id="{0808E832-E4CF-4124-870C-3AB203B5A8CB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1463" y="535021"/>
            <a:ext cx="4474724" cy="6322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8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C29F-2F0C-4D8E-A538-BEB22D11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Typical properties of web app </a:t>
            </a:r>
            <a:r>
              <a:rPr lang="en-US" b="1" dirty="0" err="1"/>
              <a:t>Uis</a:t>
            </a:r>
            <a:br>
              <a:rPr lang="en-US" b="1" dirty="0"/>
            </a:br>
            <a:r>
              <a:rPr lang="en-US" sz="3600" dirty="0"/>
              <a:t>Building abstractions for web app development?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A60F6-961F-422E-8D9A-509C7699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987987" cy="4912059"/>
          </a:xfrm>
        </p:spPr>
        <p:txBody>
          <a:bodyPr>
            <a:normAutofit/>
          </a:bodyPr>
          <a:lstStyle/>
          <a:p>
            <a:r>
              <a:rPr lang="en-US" dirty="0"/>
              <a:t>Each widget has both visual presentation &amp; logic</a:t>
            </a:r>
          </a:p>
          <a:p>
            <a:pPr lvl="1"/>
            <a:r>
              <a:rPr lang="en-US" dirty="0"/>
              <a:t>e.g., clicking on like button executes some logic related to the containing widget</a:t>
            </a:r>
          </a:p>
          <a:p>
            <a:pPr lvl="1"/>
            <a:r>
              <a:rPr lang="en-US" dirty="0"/>
              <a:t>Logic and presentation of individual widget strongly related, loosely related to other widgets</a:t>
            </a:r>
          </a:p>
          <a:p>
            <a:r>
              <a:rPr lang="en-US" dirty="0"/>
              <a:t>Some widgets occur more than once</a:t>
            </a:r>
          </a:p>
          <a:p>
            <a:pPr lvl="1"/>
            <a:r>
              <a:rPr lang="en-US" dirty="0"/>
              <a:t>e.g., comment/like widgets</a:t>
            </a:r>
          </a:p>
          <a:p>
            <a:r>
              <a:rPr lang="en-US" dirty="0"/>
              <a:t>Changes to data should cause changes to widget</a:t>
            </a:r>
          </a:p>
          <a:p>
            <a:pPr lvl="1"/>
            <a:r>
              <a:rPr lang="en-US" dirty="0"/>
              <a:t>e.g., new images, new comments should show up in real time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3808932-87B2-4211-8AFB-DC9CEF73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7" t="16236" r="12047" b="23929"/>
          <a:stretch>
            <a:fillRect/>
          </a:stretch>
        </p:blipFill>
        <p:spPr>
          <a:xfrm>
            <a:off x="8051199" y="1690688"/>
            <a:ext cx="3898754" cy="4802187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033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4743-7FD4-4BD7-AF8F-3FE0A3E3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Idea: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97846-1A1D-486A-9D73-6C64E163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59068" cy="4351338"/>
          </a:xfrm>
        </p:spPr>
        <p:txBody>
          <a:bodyPr>
            <a:normAutofit/>
          </a:bodyPr>
          <a:lstStyle/>
          <a:p>
            <a:r>
              <a:rPr lang="en-US" dirty="0"/>
              <a:t>Web pages are complex, with lots of logic and presentation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can we organize web page to maximize modularity?</a:t>
            </a:r>
          </a:p>
          <a:p>
            <a:endParaRPr lang="en-US" dirty="0"/>
          </a:p>
          <a:p>
            <a:r>
              <a:rPr lang="en-US" dirty="0"/>
              <a:t>Solution: Components - Easy to repeat, cohesive pieces of code (hopefully with low coupling)</a:t>
            </a:r>
          </a:p>
          <a:p>
            <a:endParaRPr lang="en-US" dirty="0"/>
          </a:p>
        </p:txBody>
      </p:sp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19C03A7F-003B-4830-859A-5AA0908A0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7" t="16236" r="12047" b="23929"/>
          <a:stretch>
            <a:fillRect/>
          </a:stretch>
        </p:blipFill>
        <p:spPr>
          <a:xfrm>
            <a:off x="7256336" y="409074"/>
            <a:ext cx="4738045" cy="5835961"/>
          </a:xfrm>
          <a:prstGeom prst="rect">
            <a:avLst/>
          </a:prstGeom>
          <a:ln w="3175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8D0A534-7B60-490D-9A23-1F31CFDD0A6D}"/>
              </a:ext>
            </a:extLst>
          </p:cNvPr>
          <p:cNvSpPr/>
          <p:nvPr/>
        </p:nvSpPr>
        <p:spPr>
          <a:xfrm>
            <a:off x="7411452" y="5408579"/>
            <a:ext cx="978404" cy="2946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1447C4-7A73-4B25-B806-553C8C4732E1}"/>
              </a:ext>
            </a:extLst>
          </p:cNvPr>
          <p:cNvSpPr/>
          <p:nvPr/>
        </p:nvSpPr>
        <p:spPr>
          <a:xfrm>
            <a:off x="7411452" y="5882327"/>
            <a:ext cx="4368744" cy="36270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D9EE-90D3-4764-9A4F-3936F4E3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59C62-A5A3-4A93-83F2-F61D5DE6C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3952" cy="4667250"/>
          </a:xfrm>
        </p:spPr>
        <p:txBody>
          <a:bodyPr>
            <a:normAutofit/>
          </a:bodyPr>
          <a:lstStyle/>
          <a:p>
            <a:r>
              <a:rPr lang="en-US" dirty="0"/>
              <a:t>Organize related logic and presentation into a single unit</a:t>
            </a:r>
          </a:p>
          <a:p>
            <a:pPr lvl="1"/>
            <a:r>
              <a:rPr lang="en-US" dirty="0"/>
              <a:t>Includes necessary state and the logic for updating this state</a:t>
            </a:r>
          </a:p>
          <a:p>
            <a:pPr lvl="1"/>
            <a:r>
              <a:rPr lang="en-US" dirty="0"/>
              <a:t>Includes presentation for rendering this state into HTML</a:t>
            </a:r>
          </a:p>
          <a:p>
            <a:pPr lvl="1"/>
            <a:endParaRPr lang="en-US" dirty="0"/>
          </a:p>
          <a:p>
            <a:r>
              <a:rPr lang="en-US" dirty="0"/>
              <a:t>Synchronizes state and visual presentation</a:t>
            </a:r>
          </a:p>
          <a:p>
            <a:pPr lvl="1"/>
            <a:r>
              <a:rPr lang="en-US" dirty="0"/>
              <a:t>Whenever state changes, HTML should be rendered again</a:t>
            </a:r>
          </a:p>
          <a:p>
            <a:endParaRPr lang="en-US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A97EBE7-92B2-4CAE-8734-282E43D1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7" t="16236" r="12047" b="23929"/>
          <a:stretch>
            <a:fillRect/>
          </a:stretch>
        </p:blipFill>
        <p:spPr>
          <a:xfrm>
            <a:off x="7256336" y="409074"/>
            <a:ext cx="4738045" cy="5835961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B011F7-E441-4692-BDA8-7AB2EC1A3DD6}"/>
              </a:ext>
            </a:extLst>
          </p:cNvPr>
          <p:cNvSpPr/>
          <p:nvPr/>
        </p:nvSpPr>
        <p:spPr>
          <a:xfrm>
            <a:off x="7411452" y="5408579"/>
            <a:ext cx="978404" cy="2946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782CA-3DD8-4C21-9DC3-28C430A2D4B5}"/>
              </a:ext>
            </a:extLst>
          </p:cNvPr>
          <p:cNvSpPr/>
          <p:nvPr/>
        </p:nvSpPr>
        <p:spPr>
          <a:xfrm>
            <a:off x="7411452" y="5882327"/>
            <a:ext cx="4368744" cy="36270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1E0F47-CA72-43D2-826F-66CCA638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Components</a:t>
            </a:r>
            <a:br>
              <a:rPr lang="en-US" b="1" dirty="0"/>
            </a:br>
            <a:r>
              <a:rPr lang="en-US" sz="3200" b="1" dirty="0"/>
              <a:t>Example: Like button component</a:t>
            </a:r>
            <a:endParaRPr lang="en-US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AE482-EAA0-4639-BD26-D14F3F156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18136" cy="4831849"/>
          </a:xfrm>
        </p:spPr>
        <p:txBody>
          <a:bodyPr>
            <a:normAutofit/>
          </a:bodyPr>
          <a:lstStyle/>
          <a:p>
            <a:r>
              <a:rPr lang="en-US" dirty="0"/>
              <a:t>What does the button keep track of?</a:t>
            </a:r>
          </a:p>
          <a:p>
            <a:pPr lvl="1"/>
            <a:r>
              <a:rPr lang="en-US" dirty="0"/>
              <a:t>Is it liked or not</a:t>
            </a:r>
          </a:p>
          <a:p>
            <a:pPr lvl="1"/>
            <a:r>
              <a:rPr lang="en-US" dirty="0"/>
              <a:t>What post this is associated with</a:t>
            </a:r>
          </a:p>
          <a:p>
            <a:endParaRPr lang="en-US" dirty="0"/>
          </a:p>
          <a:p>
            <a:r>
              <a:rPr lang="en-US" dirty="0"/>
              <a:t>What logic does the button have?</a:t>
            </a:r>
          </a:p>
          <a:p>
            <a:pPr lvl="1"/>
            <a:r>
              <a:rPr lang="en-US" dirty="0"/>
              <a:t>When changing like status, send update to server</a:t>
            </a:r>
          </a:p>
          <a:p>
            <a:endParaRPr lang="en-US" dirty="0"/>
          </a:p>
          <a:p>
            <a:r>
              <a:rPr lang="en-US" dirty="0"/>
              <a:t>How does the button look?</a:t>
            </a:r>
          </a:p>
          <a:p>
            <a:pPr lvl="1"/>
            <a:r>
              <a:rPr lang="en-US" dirty="0"/>
              <a:t>Filled in if liked, hollow if not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C1FB6B0-D50F-4B2A-8A0C-C705879B3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7" t="16236" r="12047" b="23929"/>
          <a:stretch>
            <a:fillRect/>
          </a:stretch>
        </p:blipFill>
        <p:spPr>
          <a:xfrm>
            <a:off x="7256336" y="409074"/>
            <a:ext cx="4738045" cy="5835961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53E862-E0D8-49B3-AD12-BE58F55511DA}"/>
              </a:ext>
            </a:extLst>
          </p:cNvPr>
          <p:cNvSpPr/>
          <p:nvPr/>
        </p:nvSpPr>
        <p:spPr>
          <a:xfrm>
            <a:off x="7411452" y="5406189"/>
            <a:ext cx="336885" cy="2970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568A-2D5F-4E26-B05C-3CAC911B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Server side vs. client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65F9A-F665-4F89-9019-B59699453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should template/component be instantiated?</a:t>
            </a:r>
          </a:p>
          <a:p>
            <a:endParaRPr lang="en-US" dirty="0"/>
          </a:p>
          <a:p>
            <a:r>
              <a:rPr lang="en-US" dirty="0"/>
              <a:t>Server-side frameworks: Template instantiated on server</a:t>
            </a:r>
          </a:p>
          <a:p>
            <a:pPr lvl="1"/>
            <a:r>
              <a:rPr lang="en-US" dirty="0"/>
              <a:t>Examples: JSP, ColdFusion, PHP, ASP.NET</a:t>
            </a:r>
          </a:p>
          <a:p>
            <a:pPr lvl="1"/>
            <a:r>
              <a:rPr lang="en-US" dirty="0"/>
              <a:t>Logic executes on server, generating HTML that is served to browser</a:t>
            </a:r>
          </a:p>
          <a:p>
            <a:pPr lvl="1"/>
            <a:endParaRPr lang="en-US" dirty="0"/>
          </a:p>
          <a:p>
            <a:r>
              <a:rPr lang="en-US" dirty="0"/>
              <a:t>Front-end framework: Template runs in web browser</a:t>
            </a:r>
          </a:p>
          <a:p>
            <a:pPr lvl="1"/>
            <a:r>
              <a:rPr lang="en-US" dirty="0"/>
              <a:t>Examples: React, Angular, Meteor, Ember, Aurelia, …</a:t>
            </a:r>
          </a:p>
          <a:p>
            <a:pPr lvl="1"/>
            <a:r>
              <a:rPr lang="en-US" dirty="0"/>
              <a:t>Server passes template to browser; browser generates HTML on demand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tlCol="0" anchor="ctr"/>
      <a:lstStyle>
        <a:defPPr algn="l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a:spPr>
      <a:bodyPr wrap="square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Lesson 2.1 Documenting Your Design" id="{558FD38C-8711-CB43-A1E4-12EC5E9DD09B}" vid="{406B3AE4-9970-1245-8651-E29A8F459A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4439</Words>
  <Application>Microsoft Office PowerPoint</Application>
  <PresentationFormat>Widescreen</PresentationFormat>
  <Paragraphs>450</Paragraphs>
  <Slides>34</Slides>
  <Notes>32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Consolas</vt:lpstr>
      <vt:lpstr>Helvetica Light</vt:lpstr>
      <vt:lpstr>MarketPro</vt:lpstr>
      <vt:lpstr>Menlo Regular</vt:lpstr>
      <vt:lpstr>Verdana</vt:lpstr>
      <vt:lpstr>Office Theme</vt:lpstr>
      <vt:lpstr>1_Office Theme</vt:lpstr>
      <vt:lpstr>CS 4530: Fundamentals of Software Engineering  Lesson 6.2 Introduction to React</vt:lpstr>
      <vt:lpstr>Learning Goals</vt:lpstr>
      <vt:lpstr>HTML: The Markup Language of the Web</vt:lpstr>
      <vt:lpstr>Rich, interactive web apps</vt:lpstr>
      <vt:lpstr>Typical properties of web app Uis Building abstractions for web app development?</vt:lpstr>
      <vt:lpstr>Key Idea: Components</vt:lpstr>
      <vt:lpstr>Components</vt:lpstr>
      <vt:lpstr>Components Example: Like button component</vt:lpstr>
      <vt:lpstr>Server side vs. client side</vt:lpstr>
      <vt:lpstr>Expressing Logic</vt:lpstr>
      <vt:lpstr>Embedding Code in HTML</vt:lpstr>
      <vt:lpstr>Embedding HTML in TypeScript Aka JSX or TSX</vt:lpstr>
      <vt:lpstr>React: Front End Framework for Components</vt:lpstr>
      <vt:lpstr>Rich, interactive web apps Infinite scrolling of cats</vt:lpstr>
      <vt:lpstr>React Evolution From classes to functional components</vt:lpstr>
      <vt:lpstr>Embedding HTML in TypeScript</vt:lpstr>
      <vt:lpstr>Example Component</vt:lpstr>
      <vt:lpstr>Properties vs. State</vt:lpstr>
      <vt:lpstr>Components Example: Like button component</vt:lpstr>
      <vt:lpstr>Example Component with Properties</vt:lpstr>
      <vt:lpstr>What is state?</vt:lpstr>
      <vt:lpstr>Reacting to change How does the page update automatically?</vt:lpstr>
      <vt:lpstr>Working with state</vt:lpstr>
      <vt:lpstr>Nesting components</vt:lpstr>
      <vt:lpstr>The data flows down</vt:lpstr>
      <vt:lpstr>The data flows down</vt:lpstr>
      <vt:lpstr>Component Lifecycle</vt:lpstr>
      <vt:lpstr>Working with Hooks Self incrementing timer</vt:lpstr>
      <vt:lpstr>Working with Hooks Self incrementing timer</vt:lpstr>
      <vt:lpstr>Reconciliation Efficiently updating browser’s view of the app</vt:lpstr>
      <vt:lpstr>Reconciliation with Keys</vt:lpstr>
      <vt:lpstr>Reconciliation with Keys</vt:lpstr>
      <vt:lpstr>Next Lecture: Live Coding</vt:lpstr>
      <vt:lpstr>Summary - React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4530/5500 Fundamentals/Foundations of Software Engineering </dc:title>
  <dc:creator>Satyajit Gokhale</dc:creator>
  <cp:lastModifiedBy>Bhutta, Adeel</cp:lastModifiedBy>
  <cp:revision>152</cp:revision>
  <dcterms:created xsi:type="dcterms:W3CDTF">2021-10-08T00:00:01Z</dcterms:created>
  <dcterms:modified xsi:type="dcterms:W3CDTF">2022-03-01T16:28:58Z</dcterms:modified>
</cp:coreProperties>
</file>